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59" r:id="rId3"/>
    <p:sldId id="260" r:id="rId4"/>
    <p:sldId id="273" r:id="rId5"/>
    <p:sldId id="258" r:id="rId6"/>
    <p:sldId id="257" r:id="rId7"/>
    <p:sldId id="263" r:id="rId8"/>
    <p:sldId id="264" r:id="rId9"/>
    <p:sldId id="265" r:id="rId10"/>
    <p:sldId id="268" r:id="rId11"/>
    <p:sldId id="267" r:id="rId12"/>
    <p:sldId id="271" r:id="rId13"/>
    <p:sldId id="262" r:id="rId14"/>
    <p:sldId id="275" r:id="rId15"/>
    <p:sldId id="274" r:id="rId16"/>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2" autoAdjust="0"/>
  </p:normalViewPr>
  <p:slideViewPr>
    <p:cSldViewPr>
      <p:cViewPr>
        <p:scale>
          <a:sx n="80" d="100"/>
          <a:sy n="80" d="100"/>
        </p:scale>
        <p:origin x="-1878"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06D8D308-EBBF-49A6-9313-F9BDD0A48A3D}" type="datetimeFigureOut">
              <a:rPr lang="en-US" smtClean="0"/>
              <a:t>5/6/2019</a:t>
            </a:fld>
            <a:endParaRPr lang="en-US" dirty="0"/>
          </a:p>
        </p:txBody>
      </p:sp>
      <p:sp>
        <p:nvSpPr>
          <p:cNvPr id="4" name="Footer Placeholder 3"/>
          <p:cNvSpPr>
            <a:spLocks noGrp="1"/>
          </p:cNvSpPr>
          <p:nvPr>
            <p:ph type="ftr" sz="quarter" idx="2"/>
          </p:nvPr>
        </p:nvSpPr>
        <p:spPr>
          <a:xfrm>
            <a:off x="0" y="8913813"/>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913813"/>
            <a:ext cx="3067050" cy="469900"/>
          </a:xfrm>
          <a:prstGeom prst="rect">
            <a:avLst/>
          </a:prstGeom>
        </p:spPr>
        <p:txBody>
          <a:bodyPr vert="horz" lIns="91440" tIns="45720" rIns="91440" bIns="45720" rtlCol="0" anchor="b"/>
          <a:lstStyle>
            <a:lvl1pPr algn="r">
              <a:defRPr sz="1200"/>
            </a:lvl1pPr>
          </a:lstStyle>
          <a:p>
            <a:fld id="{8D09B1CE-E97D-4A48-A542-A9E2FEF38FF6}" type="slidenum">
              <a:rPr lang="en-US" smtClean="0"/>
              <a:t>‹#›</a:t>
            </a:fld>
            <a:endParaRPr lang="en-US" dirty="0"/>
          </a:p>
        </p:txBody>
      </p:sp>
    </p:spTree>
    <p:extLst>
      <p:ext uri="{BB962C8B-B14F-4D97-AF65-F5344CB8AC3E}">
        <p14:creationId xmlns:p14="http://schemas.microsoft.com/office/powerpoint/2010/main" val="2910989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C32287C5-FAEB-497B-AB09-092F3FA2F0F3}" type="datetimeFigureOut">
              <a:rPr lang="en-US" smtClean="0"/>
              <a:t>5/6/2019</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57700"/>
            <a:ext cx="5661025" cy="4224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3813"/>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913813"/>
            <a:ext cx="3067050" cy="469900"/>
          </a:xfrm>
          <a:prstGeom prst="rect">
            <a:avLst/>
          </a:prstGeom>
        </p:spPr>
        <p:txBody>
          <a:bodyPr vert="horz" lIns="91440" tIns="45720" rIns="91440" bIns="45720" rtlCol="0" anchor="b"/>
          <a:lstStyle>
            <a:lvl1pPr algn="r">
              <a:defRPr sz="1200"/>
            </a:lvl1pPr>
          </a:lstStyle>
          <a:p>
            <a:fld id="{4AC2725C-5DE2-469D-AC28-B3F0A4D2AF4E}" type="slidenum">
              <a:rPr lang="en-US" smtClean="0"/>
              <a:t>‹#›</a:t>
            </a:fld>
            <a:endParaRPr lang="en-US" dirty="0"/>
          </a:p>
        </p:txBody>
      </p:sp>
    </p:spTree>
    <p:extLst>
      <p:ext uri="{BB962C8B-B14F-4D97-AF65-F5344CB8AC3E}">
        <p14:creationId xmlns:p14="http://schemas.microsoft.com/office/powerpoint/2010/main" val="305892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 New Product Development. “For more than 40 years, the NASA Innovative Partnerships Program has facilitated the transfer of NASA technology to the private sector, benefiting global competition and the economy. The resulting commercialization has contributed to the development of commercial products and services in the fields of health and medicine, industry, consumer goods, transportation, public safety, computer technology, and environmental resources. Since 1976, Spinoff has featured over 1,600 of these commercial products” (NASA, 2008).</a:t>
            </a:r>
          </a:p>
          <a:p>
            <a:pPr marL="171450" indent="-171450">
              <a:buFontTx/>
              <a:buChar char="-"/>
            </a:pPr>
            <a:r>
              <a:rPr lang="en-US" dirty="0" smtClean="0"/>
              <a:t>NASA, which has its own Technology</a:t>
            </a:r>
            <a:r>
              <a:rPr lang="en-US" baseline="0" dirty="0" smtClean="0"/>
              <a:t> Roadmap, has lots of practice in developing technology and has added millions of dollars to the U.S. economy.</a:t>
            </a:r>
            <a:r>
              <a:rPr lang="en-US" dirty="0" smtClean="0"/>
              <a:t> </a:t>
            </a:r>
            <a:r>
              <a:rPr lang="en-US" dirty="0" smtClean="0"/>
              <a:t> Other product engineers can learn from them.</a:t>
            </a:r>
            <a:endParaRPr lang="en-US" dirty="0"/>
          </a:p>
        </p:txBody>
      </p:sp>
      <p:sp>
        <p:nvSpPr>
          <p:cNvPr id="4" name="Slide Number Placeholder 3"/>
          <p:cNvSpPr>
            <a:spLocks noGrp="1"/>
          </p:cNvSpPr>
          <p:nvPr>
            <p:ph type="sldNum" sz="quarter" idx="10"/>
          </p:nvPr>
        </p:nvSpPr>
        <p:spPr/>
        <p:txBody>
          <a:bodyPr/>
          <a:lstStyle/>
          <a:p>
            <a:fld id="{4AC2725C-5DE2-469D-AC28-B3F0A4D2AF4E}" type="slidenum">
              <a:rPr lang="en-US" smtClean="0"/>
              <a:t>1</a:t>
            </a:fld>
            <a:endParaRPr lang="en-US" dirty="0"/>
          </a:p>
        </p:txBody>
      </p:sp>
    </p:spTree>
    <p:extLst>
      <p:ext uri="{BB962C8B-B14F-4D97-AF65-F5344CB8AC3E}">
        <p14:creationId xmlns:p14="http://schemas.microsoft.com/office/powerpoint/2010/main" val="4193097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703263"/>
            <a:ext cx="4692650" cy="3519487"/>
          </a:xfrm>
        </p:spPr>
      </p:sp>
      <p:sp>
        <p:nvSpPr>
          <p:cNvPr id="3" name="Notes Placeholder 2"/>
          <p:cNvSpPr>
            <a:spLocks noGrp="1"/>
          </p:cNvSpPr>
          <p:nvPr>
            <p:ph type="body" idx="1"/>
          </p:nvPr>
        </p:nvSpPr>
        <p:spPr/>
        <p:txBody>
          <a:bodyPr/>
          <a:lstStyle/>
          <a:p>
            <a:pPr marL="174708" indent="-174708" defTabSz="931774">
              <a:buFontTx/>
              <a:buChar char="-"/>
              <a:defRPr/>
            </a:pPr>
            <a:r>
              <a:rPr lang="en-US" b="0" i="0" dirty="0" smtClean="0">
                <a:latin typeface="+mj-lt"/>
                <a:cs typeface="Arial" pitchFamily="34" charset="0"/>
              </a:rPr>
              <a:t>Paraphrasing is using our own words</a:t>
            </a:r>
            <a:r>
              <a:rPr lang="en-US" b="0" i="0" baseline="0" dirty="0" smtClean="0">
                <a:latin typeface="+mj-lt"/>
                <a:cs typeface="Arial" pitchFamily="34" charset="0"/>
              </a:rPr>
              <a:t> to repeat what the speaker has said. Ex., “Let’s see if I heard you correctly…”</a:t>
            </a:r>
          </a:p>
          <a:p>
            <a:pPr marL="174708" indent="-174708" defTabSz="931774">
              <a:buFontTx/>
              <a:buChar char="-"/>
              <a:defRPr/>
            </a:pPr>
            <a:r>
              <a:rPr lang="en-US" b="0" i="0" baseline="0" dirty="0" smtClean="0">
                <a:latin typeface="+mj-lt"/>
                <a:cs typeface="Arial" pitchFamily="34" charset="0"/>
              </a:rPr>
              <a:t>Probing is asking questions like: “Can you tell me more about that?” “I’m not sure I understood your last point…”</a:t>
            </a:r>
          </a:p>
          <a:p>
            <a:pPr marL="174708" indent="-174708" defTabSz="931774">
              <a:buFontTx/>
              <a:buChar char="-"/>
              <a:defRPr/>
            </a:pPr>
            <a:r>
              <a:rPr lang="en-US" b="0" i="0" baseline="0" dirty="0" smtClean="0">
                <a:latin typeface="+mj-lt"/>
                <a:cs typeface="Arial" pitchFamily="34" charset="0"/>
              </a:rPr>
              <a:t>Open-Ended Questions encourage the speaker to say more than Yes or No. You learn through hearing the details. Ex. Would you buy my smart refrigerator? Or What features would you like to see in a new refrigerator? Or What issues are you having with prescription delivery?</a:t>
            </a:r>
          </a:p>
          <a:p>
            <a:pPr marL="174708" indent="-174708" defTabSz="931774">
              <a:buFontTx/>
              <a:buChar char="-"/>
              <a:defRPr/>
            </a:pPr>
            <a:r>
              <a:rPr lang="en-US" b="0" i="0" baseline="0" dirty="0" smtClean="0">
                <a:latin typeface="+mj-lt"/>
                <a:cs typeface="Arial" pitchFamily="34" charset="0"/>
              </a:rPr>
              <a:t>Transitions  build bridges between ideas. Instead of an interrogation, you have a conversation. Ex., So you’d like to see a smart thermostat in your house, but you’re worried about the cost. Or You are worried your small children will have easy access to your medications.</a:t>
            </a:r>
          </a:p>
          <a:p>
            <a:pPr marL="174708" indent="-174708" defTabSz="931774">
              <a:buFontTx/>
              <a:buChar char="-"/>
              <a:defRPr/>
            </a:pPr>
            <a:r>
              <a:rPr lang="en-US" b="0" i="0" baseline="0" dirty="0" smtClean="0">
                <a:latin typeface="+mj-lt"/>
                <a:cs typeface="Arial" pitchFamily="34" charset="0"/>
              </a:rPr>
              <a:t>Descriptions are simple word pictures. Evaluations or judgments are your feelings about a person or his/her behavior. Ex., When you arrive late to the meeting, we spend time repeating issues you need to hear about vs. Your rudeness in coming late all the time puts us behind schedule. Which one would you listen to? (Alred et al (2013) and Inst. of Judicial Studies, “Active Listening” (2013).</a:t>
            </a:r>
            <a:endParaRPr lang="en-US" b="0" i="0" dirty="0" smtClean="0">
              <a:latin typeface="+mj-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dirty="0"/>
          </a:p>
        </p:txBody>
      </p:sp>
    </p:spTree>
    <p:extLst>
      <p:ext uri="{BB962C8B-B14F-4D97-AF65-F5344CB8AC3E}">
        <p14:creationId xmlns:p14="http://schemas.microsoft.com/office/powerpoint/2010/main" val="2070165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703263"/>
            <a:ext cx="4692650" cy="3519487"/>
          </a:xfrm>
        </p:spPr>
      </p:sp>
      <p:sp>
        <p:nvSpPr>
          <p:cNvPr id="3" name="Notes Placeholder 2"/>
          <p:cNvSpPr>
            <a:spLocks noGrp="1"/>
          </p:cNvSpPr>
          <p:nvPr>
            <p:ph type="body" idx="1"/>
          </p:nvPr>
        </p:nvSpPr>
        <p:spPr/>
        <p:txBody>
          <a:bodyPr/>
          <a:lstStyle/>
          <a:p>
            <a:pPr marL="174708" indent="-174708" defTabSz="931774">
              <a:buFontTx/>
              <a:buChar char="-"/>
              <a:defRPr/>
            </a:pPr>
            <a:r>
              <a:rPr lang="en-US" b="0" i="0" dirty="0" smtClean="0">
                <a:latin typeface="+mj-lt"/>
                <a:cs typeface="Arial" pitchFamily="34" charset="0"/>
              </a:rPr>
              <a:t>We don’t interrupt because that tells the speaker</a:t>
            </a:r>
            <a:r>
              <a:rPr lang="en-US" b="0" i="0" baseline="0" dirty="0" smtClean="0">
                <a:latin typeface="+mj-lt"/>
                <a:cs typeface="Arial" pitchFamily="34" charset="0"/>
              </a:rPr>
              <a:t> we are focusing more on our ideas than theirs.</a:t>
            </a:r>
          </a:p>
          <a:p>
            <a:pPr marL="174708" indent="-174708" defTabSz="931774">
              <a:buFontTx/>
              <a:buChar char="-"/>
              <a:defRPr/>
            </a:pPr>
            <a:r>
              <a:rPr lang="en-US" b="0" i="0" baseline="0" dirty="0" smtClean="0">
                <a:latin typeface="+mj-lt"/>
                <a:cs typeface="Arial" pitchFamily="34" charset="0"/>
              </a:rPr>
              <a:t>Distractions include wondering when the speaker will stop so you can make your own point. Cell phones, others in a meeting, jokes, etc. are also distractions.</a:t>
            </a:r>
          </a:p>
          <a:p>
            <a:pPr marL="174708" indent="-174708" defTabSz="931774">
              <a:buFontTx/>
              <a:buChar char="-"/>
              <a:defRPr/>
            </a:pPr>
            <a:r>
              <a:rPr lang="en-US" b="0" i="0" baseline="0" dirty="0" smtClean="0">
                <a:latin typeface="+mj-lt"/>
                <a:cs typeface="Arial" pitchFamily="34" charset="0"/>
              </a:rPr>
              <a:t>People are smart. Once they know they have a problem, they can figure out how to solve it. If they need help, they’ll ask for it. If you offer help prematurely, you lose credibility as a disinterested listener.</a:t>
            </a:r>
          </a:p>
          <a:p>
            <a:pPr marL="174708" indent="-174708" defTabSz="931774">
              <a:buFontTx/>
              <a:buChar char="-"/>
              <a:defRPr/>
            </a:pPr>
            <a:r>
              <a:rPr lang="en-US" b="0" i="0" baseline="0" dirty="0" smtClean="0">
                <a:latin typeface="+mj-lt"/>
                <a:cs typeface="Arial" pitchFamily="34" charset="0"/>
              </a:rPr>
              <a:t>Evaluative language and absolute words shut down communication. Ex., You’re inconsiderate vs. You were late.  Ex., You never offer to take an extra shift (never is the absolute word – it sets up resistance in the listener).</a:t>
            </a:r>
          </a:p>
          <a:p>
            <a:pPr marL="174708" indent="-174708" defTabSz="931774">
              <a:buFontTx/>
              <a:buChar char="-"/>
              <a:defRPr/>
            </a:pPr>
            <a:endParaRPr lang="en-US" b="0" i="0" dirty="0" smtClean="0">
              <a:latin typeface="+mj-lt"/>
              <a:cs typeface="Arial" pitchFamily="34" charset="0"/>
            </a:endParaRPr>
          </a:p>
          <a:p>
            <a:endParaRPr lang="en-US" b="0" i="0" dirty="0">
              <a:latin typeface="+mj-lt"/>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dirty="0"/>
          </a:p>
        </p:txBody>
      </p:sp>
    </p:spTree>
    <p:extLst>
      <p:ext uri="{BB962C8B-B14F-4D97-AF65-F5344CB8AC3E}">
        <p14:creationId xmlns:p14="http://schemas.microsoft.com/office/powerpoint/2010/main" val="24975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703263"/>
            <a:ext cx="4692650" cy="3519487"/>
          </a:xfrm>
        </p:spPr>
      </p:sp>
      <p:sp>
        <p:nvSpPr>
          <p:cNvPr id="3" name="Notes Placeholder 2"/>
          <p:cNvSpPr>
            <a:spLocks noGrp="1"/>
          </p:cNvSpPr>
          <p:nvPr>
            <p:ph type="body" idx="1"/>
          </p:nvPr>
        </p:nvSpPr>
        <p:spPr/>
        <p:txBody>
          <a:bodyPr/>
          <a:lstStyle/>
          <a:p>
            <a:pPr marL="171450" indent="-171450">
              <a:buClr>
                <a:schemeClr val="accent4">
                  <a:lumMod val="75000"/>
                </a:schemeClr>
              </a:buClr>
              <a:buFontTx/>
              <a:buChar char="-"/>
            </a:pPr>
            <a:r>
              <a:rPr lang="en-US" b="0" i="0" dirty="0" smtClean="0"/>
              <a:t>It’s </a:t>
            </a:r>
            <a:r>
              <a:rPr lang="en-US" b="0" i="0" dirty="0"/>
              <a:t>a tool just like audience analysis, research, graphics, and outlining</a:t>
            </a:r>
            <a:r>
              <a:rPr lang="en-US" b="0" i="0" dirty="0" smtClean="0"/>
              <a:t>.</a:t>
            </a:r>
          </a:p>
          <a:p>
            <a:pPr marL="0" indent="0">
              <a:buClr>
                <a:schemeClr val="accent4">
                  <a:lumMod val="75000"/>
                </a:schemeClr>
              </a:buClr>
              <a:buFontTx/>
              <a:buNone/>
            </a:pPr>
            <a:endParaRPr lang="en-US" b="0" i="0" dirty="0"/>
          </a:p>
          <a:p>
            <a:pPr marL="0" indent="0">
              <a:buClr>
                <a:schemeClr val="accent4">
                  <a:lumMod val="75000"/>
                </a:schemeClr>
              </a:buClr>
              <a:buFontTx/>
              <a:buNone/>
            </a:pPr>
            <a:r>
              <a:rPr lang="en-US" b="0" i="0" dirty="0" smtClean="0"/>
              <a:t>- It </a:t>
            </a:r>
            <a:r>
              <a:rPr lang="en-US" b="0" i="0" dirty="0"/>
              <a:t>encourages conversations and helps build </a:t>
            </a:r>
            <a:r>
              <a:rPr lang="en-US" b="0" i="0" dirty="0" smtClean="0"/>
              <a:t>relationships -- with customers, colleagues and management.</a:t>
            </a:r>
            <a:endParaRPr lang="en-US" b="0" i="0" dirty="0"/>
          </a:p>
          <a:p>
            <a:pPr marL="0" indent="0">
              <a:buClr>
                <a:schemeClr val="accent4">
                  <a:lumMod val="75000"/>
                </a:schemeClr>
              </a:buClr>
              <a:buFontTx/>
              <a:buNone/>
            </a:pPr>
            <a:endParaRPr lang="en-US" b="0" i="0" dirty="0"/>
          </a:p>
          <a:p>
            <a:pPr marL="0" indent="0">
              <a:buClr>
                <a:schemeClr val="accent4">
                  <a:lumMod val="75000"/>
                </a:schemeClr>
              </a:buClr>
              <a:buFontTx/>
              <a:buNone/>
            </a:pPr>
            <a:r>
              <a:rPr lang="en-US" b="0" i="0" dirty="0" smtClean="0"/>
              <a:t>- It </a:t>
            </a:r>
            <a:r>
              <a:rPr lang="en-US" b="0" i="0" dirty="0"/>
              <a:t>helps you discover new </a:t>
            </a:r>
            <a:r>
              <a:rPr lang="en-US" b="0" i="0" dirty="0" smtClean="0"/>
              <a:t>ideas – accurate ideas about who’s interested</a:t>
            </a:r>
            <a:r>
              <a:rPr lang="en-US" b="0" i="0" baseline="0" dirty="0" smtClean="0"/>
              <a:t> in your product idea and how interested they are</a:t>
            </a:r>
            <a:r>
              <a:rPr lang="en-US" b="0" i="0" dirty="0" smtClean="0"/>
              <a:t>.</a:t>
            </a:r>
            <a:endParaRPr lang="en-US" b="0" i="0" dirty="0"/>
          </a:p>
          <a:p>
            <a:pPr marL="0" indent="0">
              <a:buClr>
                <a:schemeClr val="accent4">
                  <a:lumMod val="75000"/>
                </a:schemeClr>
              </a:buClr>
              <a:buFontTx/>
              <a:buNone/>
            </a:pPr>
            <a:endParaRPr lang="en-US" b="0" i="0" dirty="0"/>
          </a:p>
          <a:p>
            <a:pPr marL="0" indent="0">
              <a:buClr>
                <a:schemeClr val="accent4">
                  <a:lumMod val="75000"/>
                </a:schemeClr>
              </a:buClr>
              <a:buFontTx/>
              <a:buNone/>
            </a:pPr>
            <a:r>
              <a:rPr lang="en-US" b="0" i="0" dirty="0" smtClean="0"/>
              <a:t>- It </a:t>
            </a:r>
            <a:r>
              <a:rPr lang="en-US" b="0" i="0" dirty="0"/>
              <a:t>can help you solve </a:t>
            </a:r>
            <a:r>
              <a:rPr lang="en-US" b="0" i="0" dirty="0" smtClean="0"/>
              <a:t>problems – ex., you</a:t>
            </a:r>
            <a:r>
              <a:rPr lang="en-US" b="0" i="0" baseline="0" dirty="0" smtClean="0"/>
              <a:t> may tweak your product idea based on feedback you heard in customer conversations</a:t>
            </a:r>
            <a:r>
              <a:rPr lang="en-US" b="0" i="0" dirty="0" smtClean="0"/>
              <a:t>.</a:t>
            </a:r>
            <a:endParaRPr lang="en-US" b="0" i="0" dirty="0"/>
          </a:p>
          <a:p>
            <a:pPr marL="0" indent="0">
              <a:buClr>
                <a:schemeClr val="accent4">
                  <a:lumMod val="75000"/>
                </a:schemeClr>
              </a:buClr>
              <a:buFontTx/>
              <a:buNone/>
            </a:pPr>
            <a:endParaRPr lang="en-US" b="0" i="0" dirty="0"/>
          </a:p>
          <a:p>
            <a:pPr marL="0" indent="0">
              <a:buClr>
                <a:schemeClr val="accent4">
                  <a:lumMod val="75000"/>
                </a:schemeClr>
              </a:buClr>
              <a:buFontTx/>
              <a:buNone/>
            </a:pPr>
            <a:r>
              <a:rPr lang="en-US" b="0" i="0" dirty="0" smtClean="0"/>
              <a:t>- As </a:t>
            </a:r>
            <a:r>
              <a:rPr lang="en-US" b="0" i="0" dirty="0"/>
              <a:t>with any tool, you can only get better at active listening by practicing</a:t>
            </a:r>
            <a:r>
              <a:rPr lang="en-US" b="0" i="0" dirty="0" smtClean="0"/>
              <a:t>. And, best of all, active listening helps us with bosses,</a:t>
            </a:r>
            <a:r>
              <a:rPr lang="en-US" b="0" i="0" baseline="0" dirty="0" smtClean="0"/>
              <a:t> colleagues, suppliers, regulators – and customers.</a:t>
            </a:r>
            <a:endParaRPr lang="en-US" b="0" i="0" dirty="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12</a:t>
            </a:fld>
            <a:endParaRPr lang="en-US" dirty="0"/>
          </a:p>
        </p:txBody>
      </p:sp>
    </p:spTree>
    <p:extLst>
      <p:ext uri="{BB962C8B-B14F-4D97-AF65-F5344CB8AC3E}">
        <p14:creationId xmlns:p14="http://schemas.microsoft.com/office/powerpoint/2010/main" val="93442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725C-5DE2-469D-AC28-B3F0A4D2AF4E}" type="slidenum">
              <a:rPr lang="en-US" smtClean="0"/>
              <a:t>14</a:t>
            </a:fld>
            <a:endParaRPr lang="en-US" dirty="0"/>
          </a:p>
        </p:txBody>
      </p:sp>
    </p:spTree>
    <p:extLst>
      <p:ext uri="{BB962C8B-B14F-4D97-AF65-F5344CB8AC3E}">
        <p14:creationId xmlns:p14="http://schemas.microsoft.com/office/powerpoint/2010/main" val="301035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Research will be a part of our professional worklife.</a:t>
            </a:r>
          </a:p>
          <a:p>
            <a:pPr marL="171450" indent="-171450">
              <a:buFontTx/>
              <a:buChar char="-"/>
            </a:pPr>
            <a:r>
              <a:rPr lang="en-US" dirty="0" smtClean="0"/>
              <a:t>Everything we do at work is rooted – somehow – in what came before us. We nee</a:t>
            </a:r>
            <a:r>
              <a:rPr lang="en-US" baseline="0" dirty="0" smtClean="0"/>
              <a:t>d to know the past so we do not repeat it.</a:t>
            </a:r>
          </a:p>
          <a:p>
            <a:pPr marL="171450" indent="-171450">
              <a:buFontTx/>
              <a:buChar char="-"/>
            </a:pPr>
            <a:r>
              <a:rPr lang="en-US" baseline="0" dirty="0" smtClean="0"/>
              <a:t>We also need to know the past so that our new ideas fit into a continuum of thought and practice. Even our revolutionary ideas are based on ideas that came before.</a:t>
            </a:r>
          </a:p>
          <a:p>
            <a:pPr marL="171450" indent="-171450">
              <a:buFontTx/>
              <a:buChar char="-"/>
            </a:pPr>
            <a:r>
              <a:rPr lang="en-US" baseline="0" dirty="0" smtClean="0"/>
              <a:t>Knowing the past and being able to refer to it sensibly adds to our credibility as an author and as a presenter.</a:t>
            </a:r>
            <a:endParaRPr lang="en-US" dirty="0"/>
          </a:p>
        </p:txBody>
      </p:sp>
      <p:sp>
        <p:nvSpPr>
          <p:cNvPr id="4" name="Slide Number Placeholder 3"/>
          <p:cNvSpPr>
            <a:spLocks noGrp="1"/>
          </p:cNvSpPr>
          <p:nvPr>
            <p:ph type="sldNum" sz="quarter" idx="10"/>
          </p:nvPr>
        </p:nvSpPr>
        <p:spPr/>
        <p:txBody>
          <a:bodyPr/>
          <a:lstStyle/>
          <a:p>
            <a:fld id="{4AC2725C-5DE2-469D-AC28-B3F0A4D2AF4E}" type="slidenum">
              <a:rPr lang="en-US" smtClean="0"/>
              <a:t>2</a:t>
            </a:fld>
            <a:endParaRPr lang="en-US" dirty="0"/>
          </a:p>
        </p:txBody>
      </p:sp>
    </p:spTree>
    <p:extLst>
      <p:ext uri="{BB962C8B-B14F-4D97-AF65-F5344CB8AC3E}">
        <p14:creationId xmlns:p14="http://schemas.microsoft.com/office/powerpoint/2010/main" val="422452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slide</a:t>
            </a:r>
            <a:r>
              <a:rPr lang="en-US" baseline="0" dirty="0" smtClean="0"/>
              <a:t> reminds us of the value of different kinds of research.</a:t>
            </a:r>
            <a:endParaRPr lang="en-US" dirty="0"/>
          </a:p>
        </p:txBody>
      </p:sp>
      <p:sp>
        <p:nvSpPr>
          <p:cNvPr id="4" name="Slide Number Placeholder 3"/>
          <p:cNvSpPr>
            <a:spLocks noGrp="1"/>
          </p:cNvSpPr>
          <p:nvPr>
            <p:ph type="sldNum" sz="quarter" idx="10"/>
          </p:nvPr>
        </p:nvSpPr>
        <p:spPr/>
        <p:txBody>
          <a:bodyPr/>
          <a:lstStyle/>
          <a:p>
            <a:fld id="{4AC2725C-5DE2-469D-AC28-B3F0A4D2AF4E}" type="slidenum">
              <a:rPr lang="en-US" smtClean="0"/>
              <a:t>3</a:t>
            </a:fld>
            <a:endParaRPr lang="en-US" dirty="0"/>
          </a:p>
        </p:txBody>
      </p:sp>
    </p:spTree>
    <p:extLst>
      <p:ext uri="{BB962C8B-B14F-4D97-AF65-F5344CB8AC3E}">
        <p14:creationId xmlns:p14="http://schemas.microsoft.com/office/powerpoint/2010/main" val="243427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Much of the research we present</a:t>
            </a:r>
            <a:r>
              <a:rPr lang="en-US" baseline="0" dirty="0" smtClean="0"/>
              <a:t> in the workplace will be in the form of graphics.</a:t>
            </a:r>
          </a:p>
          <a:p>
            <a:pPr marL="171450" indent="-171450">
              <a:buFontTx/>
              <a:buChar char="-"/>
            </a:pPr>
            <a:r>
              <a:rPr lang="en-US" baseline="0" dirty="0" smtClean="0"/>
              <a:t>We need to cite sources, anchor the data with a date and place (ex., In the United States in 2018, 5 M people…” and clear titles that engage the reader.</a:t>
            </a:r>
            <a:endParaRPr lang="en-US" dirty="0"/>
          </a:p>
        </p:txBody>
      </p:sp>
      <p:sp>
        <p:nvSpPr>
          <p:cNvPr id="4" name="Slide Number Placeholder 3"/>
          <p:cNvSpPr>
            <a:spLocks noGrp="1"/>
          </p:cNvSpPr>
          <p:nvPr>
            <p:ph type="sldNum" sz="quarter" idx="10"/>
          </p:nvPr>
        </p:nvSpPr>
        <p:spPr/>
        <p:txBody>
          <a:bodyPr/>
          <a:lstStyle/>
          <a:p>
            <a:fld id="{4AC2725C-5DE2-469D-AC28-B3F0A4D2AF4E}" type="slidenum">
              <a:rPr lang="en-US" smtClean="0"/>
              <a:t>4</a:t>
            </a:fld>
            <a:endParaRPr lang="en-US" dirty="0"/>
          </a:p>
        </p:txBody>
      </p:sp>
    </p:spTree>
    <p:extLst>
      <p:ext uri="{BB962C8B-B14F-4D97-AF65-F5344CB8AC3E}">
        <p14:creationId xmlns:p14="http://schemas.microsoft.com/office/powerpoint/2010/main" val="113375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You will be</a:t>
            </a:r>
            <a:r>
              <a:rPr lang="en-US" baseline="0" dirty="0" smtClean="0"/>
              <a:t> looking beyond the scholarly databases </a:t>
            </a:r>
            <a:r>
              <a:rPr lang="en-US" baseline="0" dirty="0" smtClean="0"/>
              <a:t>(the library research) you </a:t>
            </a:r>
            <a:r>
              <a:rPr lang="en-US" baseline="0" dirty="0" smtClean="0"/>
              <a:t>have used to date.</a:t>
            </a:r>
          </a:p>
          <a:p>
            <a:pPr marL="171450" indent="-171450">
              <a:buFontTx/>
              <a:buChar char="-"/>
            </a:pPr>
            <a:r>
              <a:rPr lang="en-US" baseline="0" dirty="0" smtClean="0"/>
              <a:t>You need to educate yourself about the product development process and the tools it uses.</a:t>
            </a:r>
          </a:p>
          <a:p>
            <a:pPr marL="171450" indent="-171450">
              <a:buFontTx/>
              <a:buChar char="-"/>
            </a:pPr>
            <a:r>
              <a:rPr lang="en-US" baseline="0" dirty="0" smtClean="0"/>
              <a:t>That’s why you’re in ENGR 1080 – to learn how to bring to market the products you will invent.</a:t>
            </a:r>
            <a:endParaRPr lang="en-US" dirty="0"/>
          </a:p>
        </p:txBody>
      </p:sp>
      <p:sp>
        <p:nvSpPr>
          <p:cNvPr id="4" name="Slide Number Placeholder 3"/>
          <p:cNvSpPr>
            <a:spLocks noGrp="1"/>
          </p:cNvSpPr>
          <p:nvPr>
            <p:ph type="sldNum" sz="quarter" idx="10"/>
          </p:nvPr>
        </p:nvSpPr>
        <p:spPr/>
        <p:txBody>
          <a:bodyPr/>
          <a:lstStyle/>
          <a:p>
            <a:fld id="{4AC2725C-5DE2-469D-AC28-B3F0A4D2AF4E}" type="slidenum">
              <a:rPr lang="en-US" smtClean="0"/>
              <a:t>5</a:t>
            </a:fld>
            <a:endParaRPr lang="en-US" dirty="0"/>
          </a:p>
        </p:txBody>
      </p:sp>
    </p:spTree>
    <p:extLst>
      <p:ext uri="{BB962C8B-B14F-4D97-AF65-F5344CB8AC3E}">
        <p14:creationId xmlns:p14="http://schemas.microsoft.com/office/powerpoint/2010/main" val="303721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Here </a:t>
            </a:r>
            <a:r>
              <a:rPr lang="en-US" dirty="0" smtClean="0"/>
              <a:t>we see a primary</a:t>
            </a:r>
            <a:r>
              <a:rPr lang="en-US" baseline="0" dirty="0" smtClean="0"/>
              <a:t> tools that support the Product Development process. We must start with the customer and learn him or her. In this way, we learn about the size of the market and what it wants</a:t>
            </a:r>
            <a:r>
              <a:rPr lang="en-US" baseline="0" dirty="0" smtClean="0"/>
              <a:t>.</a:t>
            </a:r>
          </a:p>
          <a:p>
            <a:pPr marL="171450" indent="-171450">
              <a:buFontTx/>
              <a:buChar char="-"/>
            </a:pPr>
            <a:r>
              <a:rPr lang="en-US" baseline="0" dirty="0" smtClean="0"/>
              <a:t>While surveys can collect large amounts of information, they are not useful for finding out what customers are thinking in a more profound way. We need to match the primary research methods to the depth of response desired.</a:t>
            </a:r>
            <a:endParaRPr lang="en-US" dirty="0"/>
          </a:p>
        </p:txBody>
      </p:sp>
      <p:sp>
        <p:nvSpPr>
          <p:cNvPr id="4" name="Slide Number Placeholder 3"/>
          <p:cNvSpPr>
            <a:spLocks noGrp="1"/>
          </p:cNvSpPr>
          <p:nvPr>
            <p:ph type="sldNum" sz="quarter" idx="10"/>
          </p:nvPr>
        </p:nvSpPr>
        <p:spPr/>
        <p:txBody>
          <a:bodyPr/>
          <a:lstStyle/>
          <a:p>
            <a:fld id="{4AC2725C-5DE2-469D-AC28-B3F0A4D2AF4E}" type="slidenum">
              <a:rPr lang="en-US" smtClean="0"/>
              <a:t>6</a:t>
            </a:fld>
            <a:endParaRPr lang="en-US" dirty="0"/>
          </a:p>
        </p:txBody>
      </p:sp>
    </p:spTree>
    <p:extLst>
      <p:ext uri="{BB962C8B-B14F-4D97-AF65-F5344CB8AC3E}">
        <p14:creationId xmlns:p14="http://schemas.microsoft.com/office/powerpoint/2010/main" val="420780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Talking to customers</a:t>
            </a:r>
            <a:r>
              <a:rPr lang="en-US" baseline="0" dirty="0" smtClean="0"/>
              <a:t> takes many forms, as you can see in this Introduction by Kauffman Entrepreneurs. Surveys, interviews, focus groups and direct observation are all useful tools to collect information about our potential customers.</a:t>
            </a:r>
          </a:p>
          <a:p>
            <a:pPr marL="171450" indent="-171450">
              <a:buFontTx/>
              <a:buChar char="-"/>
            </a:pPr>
            <a:r>
              <a:rPr lang="en-US" baseline="0" dirty="0" smtClean="0"/>
              <a:t>In this class, we’ll be focusing on Customer Interviews to help us learn about what customers want. Then we will know whether they’ll be interested in our technology.</a:t>
            </a:r>
          </a:p>
          <a:p>
            <a:pPr marL="171450" indent="-171450">
              <a:buFontTx/>
              <a:buChar char="-"/>
            </a:pPr>
            <a:r>
              <a:rPr lang="en-US" baseline="0" dirty="0" smtClean="0"/>
              <a:t>This process flips the approach. Typically, we think of a product and try to sell it (remember the multi-tool?). Now we will interview the customer and build a technology or service around what they say they want and need.</a:t>
            </a:r>
          </a:p>
        </p:txBody>
      </p:sp>
      <p:sp>
        <p:nvSpPr>
          <p:cNvPr id="4" name="Slide Number Placeholder 3"/>
          <p:cNvSpPr>
            <a:spLocks noGrp="1"/>
          </p:cNvSpPr>
          <p:nvPr>
            <p:ph type="sldNum" sz="quarter" idx="10"/>
          </p:nvPr>
        </p:nvSpPr>
        <p:spPr/>
        <p:txBody>
          <a:bodyPr/>
          <a:lstStyle/>
          <a:p>
            <a:fld id="{4AC2725C-5DE2-469D-AC28-B3F0A4D2AF4E}" type="slidenum">
              <a:rPr lang="en-US" smtClean="0"/>
              <a:t>7</a:t>
            </a:fld>
            <a:endParaRPr lang="en-US" dirty="0"/>
          </a:p>
        </p:txBody>
      </p:sp>
    </p:spTree>
    <p:extLst>
      <p:ext uri="{BB962C8B-B14F-4D97-AF65-F5344CB8AC3E}">
        <p14:creationId xmlns:p14="http://schemas.microsoft.com/office/powerpoint/2010/main" val="101435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703263"/>
            <a:ext cx="4692650" cy="35194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latin typeface="Arial" pitchFamily="34" charset="0"/>
                <a:cs typeface="Arial" pitchFamily="34" charset="0"/>
              </a:rPr>
              <a:t>-  </a:t>
            </a:r>
            <a:r>
              <a:rPr lang="en-US" b="0" i="0" baseline="0" dirty="0" smtClean="0">
                <a:latin typeface="+mj-lt"/>
                <a:cs typeface="Arial" pitchFamily="34" charset="0"/>
              </a:rPr>
              <a:t>So how do we go about talking with customers? How do we have genuine conversations that reveal usable information about them?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i="0" baseline="0" dirty="0" smtClean="0">
                <a:latin typeface="+mj-lt"/>
                <a:cs typeface="Arial" pitchFamily="34" charset="0"/>
              </a:rPr>
              <a:t>A fallacy we often operate by is that listening is a passive activity. It is not (Alred et al , 2014, pp. 233-234).</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i="0" dirty="0" smtClean="0">
                <a:latin typeface="+mj-lt"/>
                <a:cs typeface="Arial" pitchFamily="34" charset="0"/>
              </a:rPr>
              <a:t>Active listening is yet</a:t>
            </a:r>
            <a:r>
              <a:rPr lang="en-US" b="0" i="0" baseline="0" dirty="0" smtClean="0">
                <a:latin typeface="+mj-lt"/>
                <a:cs typeface="Arial" pitchFamily="34" charset="0"/>
              </a:rPr>
              <a:t> another tool we can use to reach our bosses, our co-workers – and with our customers.</a:t>
            </a:r>
          </a:p>
          <a:p>
            <a:pPr defTabSz="931774">
              <a:defRPr/>
            </a:pPr>
            <a:r>
              <a:rPr lang="en-US" b="0" i="0" dirty="0" smtClean="0">
                <a:latin typeface="+mj-lt"/>
                <a:cs typeface="Arial" pitchFamily="34" charset="0"/>
              </a:rPr>
              <a:t>- When we feel heard and understood, we become more engaged in our work and our relationships with co-workers.</a:t>
            </a:r>
            <a:r>
              <a:rPr lang="en-US" b="0" i="0" baseline="0" dirty="0" smtClean="0">
                <a:latin typeface="+mj-lt"/>
                <a:cs typeface="Arial" pitchFamily="34" charset="0"/>
              </a:rPr>
              <a:t> The end result is a better work process for everyone involved. In the same way, we can really put ourselves in our customers’ shoes and understand their needs (this is called empathy).</a:t>
            </a:r>
            <a:endParaRPr lang="en-US" b="0" i="0" dirty="0" smtClean="0">
              <a:latin typeface="+mj-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dirty="0"/>
          </a:p>
        </p:txBody>
      </p:sp>
    </p:spTree>
    <p:extLst>
      <p:ext uri="{BB962C8B-B14F-4D97-AF65-F5344CB8AC3E}">
        <p14:creationId xmlns:p14="http://schemas.microsoft.com/office/powerpoint/2010/main" val="229408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703263"/>
            <a:ext cx="4692650" cy="3519487"/>
          </a:xfrm>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b="0" i="0" dirty="0" smtClean="0">
                <a:latin typeface="+mj-lt"/>
                <a:cs typeface="Arial" pitchFamily="34" charset="0"/>
              </a:rPr>
              <a:t>- Albert Mehrabian, a famous psychologist/professor, said that we communicate in three</a:t>
            </a:r>
            <a:r>
              <a:rPr lang="en-US" b="0" i="0" baseline="0" dirty="0" smtClean="0">
                <a:latin typeface="+mj-lt"/>
                <a:cs typeface="Arial" pitchFamily="34" charset="0"/>
              </a:rPr>
              <a:t> ways: Through words (7%), through vocals such as tone of voice and volume (38%), and body language  (55%) (facial expressions, posture, movements). To really hear someone, we have to pay attention to all three means of communication (Inst. Of Judicial Studies, “Communication Studies” (2013).</a:t>
            </a:r>
            <a:endParaRPr lang="en-US" b="0" i="0" dirty="0" smtClean="0">
              <a:latin typeface="+mj-lt"/>
              <a:cs typeface="Arial" pitchFamily="34" charset="0"/>
            </a:endParaRPr>
          </a:p>
          <a:p>
            <a:pPr defTabSz="931774">
              <a:defRPr/>
            </a:pPr>
            <a:r>
              <a:rPr lang="en-US" b="0" i="0" dirty="0" smtClean="0">
                <a:latin typeface="+mj-lt"/>
                <a:cs typeface="Arial" pitchFamily="34" charset="0"/>
              </a:rPr>
              <a:t>- According to an article in </a:t>
            </a:r>
            <a:r>
              <a:rPr lang="en-US" b="0" i="1" dirty="0" smtClean="0">
                <a:latin typeface="+mj-lt"/>
                <a:cs typeface="Arial" pitchFamily="34" charset="0"/>
              </a:rPr>
              <a:t>Forbes</a:t>
            </a:r>
            <a:r>
              <a:rPr lang="en-US" b="0" i="0" baseline="0" dirty="0" smtClean="0">
                <a:latin typeface="+mj-lt"/>
                <a:cs typeface="Arial" pitchFamily="34" charset="0"/>
              </a:rPr>
              <a:t> magazine, active listening can help us avoid problems with co-workers and, when problems do occur, we can resolve them more quickly (Clark, 2012). The same principle applies to hearing customers and their needs, wishes and complaints.</a:t>
            </a:r>
          </a:p>
          <a:p>
            <a:pPr defTabSz="931774">
              <a:defRPr/>
            </a:pPr>
            <a:endParaRPr lang="en-US" b="1" i="1" baseline="0" dirty="0" smtClean="0">
              <a:latin typeface="+mj-lt"/>
              <a:cs typeface="Arial" pitchFamily="34" charset="0"/>
            </a:endParaRPr>
          </a:p>
          <a:p>
            <a:pPr defTabSz="931774">
              <a:defRPr/>
            </a:pPr>
            <a:endParaRPr lang="en-US" i="1" dirty="0" smtClean="0">
              <a:latin typeface="+mj-lt"/>
              <a:cs typeface="Arial" pitchFamily="34" charset="0"/>
            </a:endParaRPr>
          </a:p>
          <a:p>
            <a:endParaRPr lang="en-US" dirty="0">
              <a:latin typeface="+mj-lt"/>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dirty="0"/>
          </a:p>
        </p:txBody>
      </p:sp>
    </p:spTree>
    <p:extLst>
      <p:ext uri="{BB962C8B-B14F-4D97-AF65-F5344CB8AC3E}">
        <p14:creationId xmlns:p14="http://schemas.microsoft.com/office/powerpoint/2010/main" val="363828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r>
              <a:rPr lang="en-US" dirty="0" smtClean="0"/>
              <a:t>1/29/2018</a:t>
            </a:r>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CA17F28-E4B6-45E7-8894-4405DAD85C9B}" type="slidenum">
              <a:rPr lang="en-US" smtClean="0"/>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r>
              <a:rPr lang="en-US" dirty="0" smtClean="0"/>
              <a:t>1/29/2018</a:t>
            </a:r>
            <a:endParaRPr lang="en-US" dirty="0"/>
          </a:p>
        </p:txBody>
      </p:sp>
      <p:sp>
        <p:nvSpPr>
          <p:cNvPr id="14" name="Slide Number Placeholder 13"/>
          <p:cNvSpPr>
            <a:spLocks noGrp="1"/>
          </p:cNvSpPr>
          <p:nvPr>
            <p:ph type="sldNum" sz="quarter" idx="11"/>
          </p:nvPr>
        </p:nvSpPr>
        <p:spPr/>
        <p:txBody>
          <a:bodyPr/>
          <a:lstStyle/>
          <a:p>
            <a:fld id="{FCA17F28-E4B6-45E7-8894-4405DAD85C9B}" type="slidenum">
              <a:rPr lang="en-US" smtClean="0"/>
              <a:t>‹#›</a:t>
            </a:fld>
            <a:endParaRPr lang="en-US" dirty="0"/>
          </a:p>
        </p:txBody>
      </p:sp>
      <p:sp>
        <p:nvSpPr>
          <p:cNvPr id="15" name="Footer Placeholder 14"/>
          <p:cNvSpPr>
            <a:spLocks noGrp="1"/>
          </p:cNvSpPr>
          <p:nvPr>
            <p:ph type="ftr" sz="quarter" idx="12"/>
          </p:nvPr>
        </p:nvSpPr>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r>
              <a:rPr lang="en-US" dirty="0" smtClean="0"/>
              <a:t>1/29/2018</a:t>
            </a:r>
            <a:endParaRPr lang="en-US" dirty="0"/>
          </a:p>
        </p:txBody>
      </p:sp>
      <p:sp>
        <p:nvSpPr>
          <p:cNvPr id="14" name="Slide Number Placeholder 13"/>
          <p:cNvSpPr>
            <a:spLocks noGrp="1"/>
          </p:cNvSpPr>
          <p:nvPr>
            <p:ph type="sldNum" sz="quarter" idx="11"/>
          </p:nvPr>
        </p:nvSpPr>
        <p:spPr/>
        <p:txBody>
          <a:bodyPr/>
          <a:lstStyle/>
          <a:p>
            <a:fld id="{FCA17F28-E4B6-45E7-8894-4405DAD85C9B}" type="slidenum">
              <a:rPr lang="en-US" smtClean="0"/>
              <a:t>‹#›</a:t>
            </a:fld>
            <a:endParaRPr lang="en-US" dirty="0"/>
          </a:p>
        </p:txBody>
      </p:sp>
      <p:sp>
        <p:nvSpPr>
          <p:cNvPr id="15" name="Footer Placeholder 14"/>
          <p:cNvSpPr>
            <a:spLocks noGrp="1"/>
          </p:cNvSpPr>
          <p:nvPr>
            <p:ph type="ftr" sz="quarter" idx="12"/>
          </p:nvPr>
        </p:nvSpPr>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r>
              <a:rPr lang="en-US" dirty="0" smtClean="0"/>
              <a:t>1/29/2018</a:t>
            </a:r>
            <a:endParaRPr lang="en-US" dirty="0"/>
          </a:p>
        </p:txBody>
      </p:sp>
      <p:sp>
        <p:nvSpPr>
          <p:cNvPr id="11" name="Slide Number Placeholder 10"/>
          <p:cNvSpPr>
            <a:spLocks noGrp="1"/>
          </p:cNvSpPr>
          <p:nvPr>
            <p:ph type="sldNum" sz="quarter" idx="11"/>
          </p:nvPr>
        </p:nvSpPr>
        <p:spPr/>
        <p:txBody>
          <a:bodyPr/>
          <a:lstStyle/>
          <a:p>
            <a:fld id="{FCA17F28-E4B6-45E7-8894-4405DAD85C9B}" type="slidenum">
              <a:rPr lang="en-US" smtClean="0"/>
              <a:t>‹#›</a:t>
            </a:fld>
            <a:endParaRPr lang="en-US" dirty="0"/>
          </a:p>
        </p:txBody>
      </p:sp>
      <p:sp>
        <p:nvSpPr>
          <p:cNvPr id="12" name="Footer Placeholder 11"/>
          <p:cNvSpPr>
            <a:spLocks noGrp="1"/>
          </p:cNvSpPr>
          <p:nvPr>
            <p:ph type="ftr" sz="quarter" idx="12"/>
          </p:nvPr>
        </p:nvSpPr>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r>
              <a:rPr lang="en-US" dirty="0" smtClean="0"/>
              <a:t>1/29/2018</a:t>
            </a:r>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FCA17F28-E4B6-45E7-8894-4405DAD85C9B}" type="slidenum">
              <a:rPr lang="en-US" smtClean="0"/>
              <a:t>‹#›</a:t>
            </a:fld>
            <a:endParaRPr lang="en-US" dirty="0"/>
          </a:p>
        </p:txBody>
      </p:sp>
      <p:sp>
        <p:nvSpPr>
          <p:cNvPr id="14" name="Footer Placeholder 13"/>
          <p:cNvSpPr>
            <a:spLocks noGrp="1"/>
          </p:cNvSpPr>
          <p:nvPr>
            <p:ph type="ftr" sz="quarter" idx="12"/>
          </p:nvPr>
        </p:nvSpPr>
        <p:spPr>
          <a:xfrm>
            <a:off x="838200" y="6296248"/>
            <a:ext cx="2820987" cy="152400"/>
          </a:xfrm>
        </p:spPr>
        <p:txBody>
          <a:bodyPr/>
          <a:lstStyle/>
          <a:p>
            <a:r>
              <a:rPr lang="en-US" dirty="0" smtClean="0"/>
              <a:t>Cust. Discovery via Research</a:t>
            </a:r>
            <a:endParaRPr lang="en-US" dirty="0"/>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r>
              <a:rPr lang="en-US" dirty="0" smtClean="0"/>
              <a:t>1/29/2018</a:t>
            </a:r>
            <a:endParaRPr lang="en-US" dirty="0"/>
          </a:p>
        </p:txBody>
      </p:sp>
      <p:sp>
        <p:nvSpPr>
          <p:cNvPr id="13" name="Slide Number Placeholder 12"/>
          <p:cNvSpPr>
            <a:spLocks noGrp="1"/>
          </p:cNvSpPr>
          <p:nvPr>
            <p:ph type="sldNum" sz="quarter" idx="11"/>
          </p:nvPr>
        </p:nvSpPr>
        <p:spPr/>
        <p:txBody>
          <a:bodyPr/>
          <a:lstStyle/>
          <a:p>
            <a:fld id="{FCA17F28-E4B6-45E7-8894-4405DAD85C9B}" type="slidenum">
              <a:rPr lang="en-US" smtClean="0"/>
              <a:t>‹#›</a:t>
            </a:fld>
            <a:endParaRPr lang="en-US" dirty="0"/>
          </a:p>
        </p:txBody>
      </p:sp>
      <p:sp>
        <p:nvSpPr>
          <p:cNvPr id="14" name="Footer Placeholder 13"/>
          <p:cNvSpPr>
            <a:spLocks noGrp="1"/>
          </p:cNvSpPr>
          <p:nvPr>
            <p:ph type="ftr" sz="quarter" idx="12"/>
          </p:nvPr>
        </p:nvSpPr>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r>
              <a:rPr lang="en-US" dirty="0" smtClean="0"/>
              <a:t>1/29/2018</a:t>
            </a:r>
            <a:endParaRPr lang="en-US" dirty="0"/>
          </a:p>
        </p:txBody>
      </p:sp>
      <p:sp>
        <p:nvSpPr>
          <p:cNvPr id="14" name="Slide Number Placeholder 13"/>
          <p:cNvSpPr>
            <a:spLocks noGrp="1"/>
          </p:cNvSpPr>
          <p:nvPr>
            <p:ph type="sldNum" sz="quarter" idx="11"/>
          </p:nvPr>
        </p:nvSpPr>
        <p:spPr/>
        <p:txBody>
          <a:bodyPr/>
          <a:lstStyle/>
          <a:p>
            <a:fld id="{FCA17F28-E4B6-45E7-8894-4405DAD85C9B}" type="slidenum">
              <a:rPr lang="en-US" smtClean="0"/>
              <a:t>‹#›</a:t>
            </a:fld>
            <a:endParaRPr lang="en-US" dirty="0"/>
          </a:p>
        </p:txBody>
      </p:sp>
      <p:sp>
        <p:nvSpPr>
          <p:cNvPr id="16" name="Footer Placeholder 15"/>
          <p:cNvSpPr>
            <a:spLocks noGrp="1"/>
          </p:cNvSpPr>
          <p:nvPr>
            <p:ph type="ftr" sz="quarter" idx="12"/>
          </p:nvPr>
        </p:nvSpPr>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r>
              <a:rPr lang="en-US" dirty="0" smtClean="0"/>
              <a:t>1/29/2018</a:t>
            </a:r>
            <a:endParaRPr lang="en-US" dirty="0"/>
          </a:p>
        </p:txBody>
      </p:sp>
      <p:sp>
        <p:nvSpPr>
          <p:cNvPr id="10" name="Slide Number Placeholder 9"/>
          <p:cNvSpPr>
            <a:spLocks noGrp="1"/>
          </p:cNvSpPr>
          <p:nvPr>
            <p:ph type="sldNum" sz="quarter" idx="11"/>
          </p:nvPr>
        </p:nvSpPr>
        <p:spPr/>
        <p:txBody>
          <a:bodyPr/>
          <a:lstStyle/>
          <a:p>
            <a:fld id="{FCA17F28-E4B6-45E7-8894-4405DAD85C9B}" type="slidenum">
              <a:rPr lang="en-US" smtClean="0"/>
              <a:t>‹#›</a:t>
            </a:fld>
            <a:endParaRPr lang="en-US" dirty="0"/>
          </a:p>
        </p:txBody>
      </p:sp>
      <p:sp>
        <p:nvSpPr>
          <p:cNvPr id="11" name="Footer Placeholder 10"/>
          <p:cNvSpPr>
            <a:spLocks noGrp="1"/>
          </p:cNvSpPr>
          <p:nvPr>
            <p:ph type="ftr" sz="quarter" idx="12"/>
          </p:nvPr>
        </p:nvSpPr>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dirty="0" smtClean="0"/>
              <a:t>1/29/2018</a:t>
            </a:r>
            <a:endParaRPr lang="en-US" dirty="0"/>
          </a:p>
        </p:txBody>
      </p:sp>
      <p:sp>
        <p:nvSpPr>
          <p:cNvPr id="9" name="Slide Number Placeholder 8"/>
          <p:cNvSpPr>
            <a:spLocks noGrp="1"/>
          </p:cNvSpPr>
          <p:nvPr>
            <p:ph type="sldNum" sz="quarter" idx="11"/>
          </p:nvPr>
        </p:nvSpPr>
        <p:spPr/>
        <p:txBody>
          <a:bodyPr/>
          <a:lstStyle/>
          <a:p>
            <a:fld id="{FCA17F28-E4B6-45E7-8894-4405DAD85C9B}" type="slidenum">
              <a:rPr lang="en-US" smtClean="0"/>
              <a:t>‹#›</a:t>
            </a:fld>
            <a:endParaRPr lang="en-US" dirty="0"/>
          </a:p>
        </p:txBody>
      </p:sp>
      <p:sp>
        <p:nvSpPr>
          <p:cNvPr id="10" name="Footer Placeholder 9"/>
          <p:cNvSpPr>
            <a:spLocks noGrp="1"/>
          </p:cNvSpPr>
          <p:nvPr>
            <p:ph type="ftr" sz="quarter" idx="12"/>
          </p:nvPr>
        </p:nvSpPr>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r>
              <a:rPr lang="en-US" dirty="0" smtClean="0"/>
              <a:t>1/29/2018</a:t>
            </a:r>
            <a:endParaRPr lang="en-US" dirty="0"/>
          </a:p>
        </p:txBody>
      </p:sp>
      <p:sp>
        <p:nvSpPr>
          <p:cNvPr id="16" name="Slide Number Placeholder 15"/>
          <p:cNvSpPr>
            <a:spLocks noGrp="1"/>
          </p:cNvSpPr>
          <p:nvPr>
            <p:ph type="sldNum" sz="quarter" idx="11"/>
          </p:nvPr>
        </p:nvSpPr>
        <p:spPr/>
        <p:txBody>
          <a:bodyPr/>
          <a:lstStyle/>
          <a:p>
            <a:fld id="{FCA17F28-E4B6-45E7-8894-4405DAD85C9B}" type="slidenum">
              <a:rPr lang="en-US" smtClean="0"/>
              <a:t>‹#›</a:t>
            </a:fld>
            <a:endParaRPr lang="en-US" dirty="0"/>
          </a:p>
        </p:txBody>
      </p:sp>
      <p:sp>
        <p:nvSpPr>
          <p:cNvPr id="17" name="Footer Placeholder 16"/>
          <p:cNvSpPr>
            <a:spLocks noGrp="1"/>
          </p:cNvSpPr>
          <p:nvPr>
            <p:ph type="ftr" sz="quarter" idx="12"/>
          </p:nvPr>
        </p:nvSpPr>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r>
              <a:rPr lang="en-US" dirty="0" smtClean="0"/>
              <a:t>1/29/2018</a:t>
            </a:r>
            <a:endParaRPr lang="en-US" dirty="0"/>
          </a:p>
        </p:txBody>
      </p:sp>
      <p:sp>
        <p:nvSpPr>
          <p:cNvPr id="17" name="Slide Number Placeholder 16"/>
          <p:cNvSpPr>
            <a:spLocks noGrp="1"/>
          </p:cNvSpPr>
          <p:nvPr>
            <p:ph type="sldNum" sz="quarter" idx="11"/>
          </p:nvPr>
        </p:nvSpPr>
        <p:spPr/>
        <p:txBody>
          <a:bodyPr/>
          <a:lstStyle/>
          <a:p>
            <a:fld id="{FCA17F28-E4B6-45E7-8894-4405DAD85C9B}" type="slidenum">
              <a:rPr lang="en-US" smtClean="0"/>
              <a:t>‹#›</a:t>
            </a:fld>
            <a:endParaRPr lang="en-US" dirty="0"/>
          </a:p>
        </p:txBody>
      </p:sp>
      <p:sp>
        <p:nvSpPr>
          <p:cNvPr id="18" name="Footer Placeholder 17"/>
          <p:cNvSpPr>
            <a:spLocks noGrp="1"/>
          </p:cNvSpPr>
          <p:nvPr>
            <p:ph type="ftr" sz="quarter" idx="12"/>
          </p:nvPr>
        </p:nvSpPr>
        <p:spPr/>
        <p:txBody>
          <a:bodyPr/>
          <a:lstStyle/>
          <a:p>
            <a:r>
              <a:rPr lang="en-US" dirty="0" smtClean="0"/>
              <a:t>Cust. Discovery via Research</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FCA17F28-E4B6-45E7-8894-4405DAD85C9B}" type="slidenum">
              <a:rPr lang="en-US" smtClean="0"/>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r>
              <a:rPr lang="en-US" dirty="0" smtClean="0"/>
              <a:t>1/29/2018</a:t>
            </a:r>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r>
              <a:rPr lang="en-US" dirty="0" smtClean="0"/>
              <a:t>Cust. Discovery via Research</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spinoff.nasa.gov/Spinoff2008/pdf/spinoff2008.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5105400"/>
            <a:ext cx="3962400" cy="838200"/>
          </a:xfrm>
        </p:spPr>
        <p:txBody>
          <a:bodyPr/>
          <a:lstStyle/>
          <a:p>
            <a:r>
              <a:rPr lang="en-US" dirty="0" smtClean="0"/>
              <a:t>ENGR 1080 / M</a:t>
            </a:r>
            <a:r>
              <a:rPr lang="en-US" u="sng" dirty="0" smtClean="0"/>
              <a:t>c</a:t>
            </a:r>
            <a:r>
              <a:rPr lang="en-US" dirty="0" smtClean="0"/>
              <a:t>Call</a:t>
            </a:r>
          </a:p>
          <a:p>
            <a:r>
              <a:rPr lang="en-US" dirty="0" smtClean="0"/>
              <a:t>Orig. 1/31/2018, Rev. 2/10/2019</a:t>
            </a:r>
            <a:endParaRPr lang="en-US" dirty="0"/>
          </a:p>
        </p:txBody>
      </p:sp>
      <p:sp>
        <p:nvSpPr>
          <p:cNvPr id="2" name="Title 1"/>
          <p:cNvSpPr>
            <a:spLocks noGrp="1"/>
          </p:cNvSpPr>
          <p:nvPr>
            <p:ph type="title"/>
          </p:nvPr>
        </p:nvSpPr>
        <p:spPr>
          <a:xfrm>
            <a:off x="1371600" y="2590800"/>
            <a:ext cx="5105400" cy="2133600"/>
          </a:xfrm>
        </p:spPr>
        <p:txBody>
          <a:bodyPr>
            <a:normAutofit/>
          </a:bodyPr>
          <a:lstStyle/>
          <a:p>
            <a:r>
              <a:rPr lang="en-US" b="1" dirty="0" smtClean="0">
                <a:solidFill>
                  <a:srgbClr val="A50021"/>
                </a:solidFill>
              </a:rPr>
              <a:t>New Product </a:t>
            </a:r>
            <a:r>
              <a:rPr lang="en-US" b="1" dirty="0" smtClean="0">
                <a:solidFill>
                  <a:srgbClr val="A50021"/>
                </a:solidFill>
              </a:rPr>
              <a:t>Development:</a:t>
            </a:r>
            <a:br>
              <a:rPr lang="en-US" b="1" dirty="0" smtClean="0">
                <a:solidFill>
                  <a:srgbClr val="A50021"/>
                </a:solidFill>
              </a:rPr>
            </a:br>
            <a:r>
              <a:rPr lang="en-US" b="1" dirty="0" smtClean="0">
                <a:solidFill>
                  <a:srgbClr val="A50021"/>
                </a:solidFill>
              </a:rPr>
              <a:t>Research Tips &amp;  </a:t>
            </a:r>
            <a:br>
              <a:rPr lang="en-US" b="1" dirty="0" smtClean="0">
                <a:solidFill>
                  <a:srgbClr val="A50021"/>
                </a:solidFill>
              </a:rPr>
            </a:br>
            <a:r>
              <a:rPr lang="en-US" b="1" dirty="0" smtClean="0">
                <a:solidFill>
                  <a:srgbClr val="A50021"/>
                </a:solidFill>
              </a:rPr>
              <a:t>Active Listening</a:t>
            </a:r>
            <a:endParaRPr lang="en-US" b="1" dirty="0">
              <a:solidFill>
                <a:srgbClr val="A50021"/>
              </a:solidFill>
            </a:endParaRPr>
          </a:p>
        </p:txBody>
      </p:sp>
      <p:pic>
        <p:nvPicPr>
          <p:cNvPr id="3074" name="Picture 2" descr="C:\Users\McCall\AppData\Local\Microsoft\Windows\INetCache\IE\XDL5O7YG\ISS-20_STS-128_Nicole_Stott_installs_hardware_in_the_Kibo_la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419600" cy="29348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txBox="1">
            <a:spLocks noChangeArrowheads="1"/>
          </p:cNvSpPr>
          <p:nvPr/>
        </p:nvSpPr>
        <p:spPr bwMode="auto">
          <a:xfrm>
            <a:off x="304800" y="6477000"/>
            <a:ext cx="32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eaLnBrk="1" hangingPunct="1"/>
            <a:r>
              <a:rPr lang="en-US" altLang="en-US" sz="1000" dirty="0"/>
              <a:t>Courtesy of University of Detroit Mercy – Fall 2019</a:t>
            </a:r>
          </a:p>
        </p:txBody>
      </p:sp>
    </p:spTree>
    <p:extLst>
      <p:ext uri="{BB962C8B-B14F-4D97-AF65-F5344CB8AC3E}">
        <p14:creationId xmlns:p14="http://schemas.microsoft.com/office/powerpoint/2010/main" val="2988029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95400" y="2438400"/>
            <a:ext cx="2819400" cy="4052820"/>
          </a:xfrm>
        </p:spPr>
        <p:txBody>
          <a:bodyPr>
            <a:noAutofit/>
          </a:bodyPr>
          <a:lstStyle/>
          <a:p>
            <a:r>
              <a:rPr lang="en-US" sz="2400" b="1" u="sng" dirty="0" smtClean="0">
                <a:solidFill>
                  <a:srgbClr val="A50021"/>
                </a:solidFill>
              </a:rPr>
              <a:t>Do’s</a:t>
            </a:r>
          </a:p>
          <a:p>
            <a:pPr>
              <a:buClr>
                <a:schemeClr val="accent4">
                  <a:lumMod val="75000"/>
                </a:schemeClr>
              </a:buClr>
            </a:pPr>
            <a:r>
              <a:rPr lang="en-US" sz="2400" dirty="0" smtClean="0">
                <a:solidFill>
                  <a:schemeClr val="tx1"/>
                </a:solidFill>
              </a:rPr>
              <a:t>Paraphrase</a:t>
            </a:r>
          </a:p>
          <a:p>
            <a:pPr>
              <a:buClr>
                <a:schemeClr val="accent4">
                  <a:lumMod val="75000"/>
                </a:schemeClr>
              </a:buClr>
            </a:pPr>
            <a:r>
              <a:rPr lang="en-US" sz="2400" dirty="0" smtClean="0">
                <a:solidFill>
                  <a:schemeClr val="tx1"/>
                </a:solidFill>
              </a:rPr>
              <a:t>Probe</a:t>
            </a:r>
          </a:p>
          <a:p>
            <a:pPr>
              <a:buClr>
                <a:schemeClr val="accent4">
                  <a:lumMod val="75000"/>
                </a:schemeClr>
              </a:buClr>
            </a:pPr>
            <a:r>
              <a:rPr lang="en-US" sz="2400" dirty="0" smtClean="0">
                <a:solidFill>
                  <a:schemeClr val="tx1"/>
                </a:solidFill>
              </a:rPr>
              <a:t>Ask open-ended questions</a:t>
            </a:r>
          </a:p>
          <a:p>
            <a:pPr>
              <a:buClr>
                <a:schemeClr val="accent4">
                  <a:lumMod val="75000"/>
                </a:schemeClr>
              </a:buClr>
            </a:pPr>
            <a:r>
              <a:rPr lang="en-US" sz="2400" dirty="0" smtClean="0">
                <a:solidFill>
                  <a:schemeClr val="tx1"/>
                </a:solidFill>
              </a:rPr>
              <a:t>Use transitions</a:t>
            </a:r>
          </a:p>
          <a:p>
            <a:pPr>
              <a:buClr>
                <a:schemeClr val="accent4">
                  <a:lumMod val="75000"/>
                </a:schemeClr>
              </a:buClr>
            </a:pPr>
            <a:r>
              <a:rPr lang="en-US" sz="2400" dirty="0" smtClean="0">
                <a:solidFill>
                  <a:schemeClr val="tx1"/>
                </a:solidFill>
              </a:rPr>
              <a:t>Be descriptive</a:t>
            </a:r>
          </a:p>
        </p:txBody>
      </p:sp>
      <p:sp>
        <p:nvSpPr>
          <p:cNvPr id="6" name="Slide Number Placeholder 5"/>
          <p:cNvSpPr>
            <a:spLocks noGrp="1"/>
          </p:cNvSpPr>
          <p:nvPr>
            <p:ph type="sldNum" sz="quarter" idx="12"/>
          </p:nvPr>
        </p:nvSpPr>
        <p:spPr/>
        <p:txBody>
          <a:bodyPr/>
          <a:lstStyle/>
          <a:p>
            <a:fld id="{0FF54DE5-C571-48E8-A5BC-B369434E2F44}" type="slidenum">
              <a:rPr lang="en-US" smtClean="0"/>
              <a:t>10</a:t>
            </a:fld>
            <a:endParaRPr lang="en-US" dirty="0"/>
          </a:p>
        </p:txBody>
      </p:sp>
      <p:pic>
        <p:nvPicPr>
          <p:cNvPr id="12" name="Picture 5" descr="C:\Users\McCall\AppData\Local\Microsoft\Windows\INetCache\IE\058GWQO9\Two_young_people_demonstrating_a_lively_convers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295400"/>
            <a:ext cx="4213630" cy="42110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371600" y="1322633"/>
            <a:ext cx="2743200" cy="10366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000" b="0" kern="1200">
                <a:gradFill>
                  <a:gsLst>
                    <a:gs pos="0">
                      <a:schemeClr val="tx1">
                        <a:lumMod val="50000"/>
                      </a:schemeClr>
                    </a:gs>
                    <a:gs pos="61000">
                      <a:schemeClr val="tx1"/>
                    </a:gs>
                  </a:gsLst>
                  <a:lin ang="5400000" scaled="0"/>
                </a:gradFill>
                <a:effectLst/>
                <a:latin typeface="+mj-lt"/>
                <a:ea typeface="+mj-ea"/>
                <a:cs typeface="+mj-cs"/>
              </a:defRPr>
            </a:lvl1pPr>
          </a:lstStyle>
          <a:p>
            <a:r>
              <a:rPr lang="en-US" sz="2800" dirty="0" smtClean="0">
                <a:solidFill>
                  <a:srgbClr val="A50021"/>
                </a:solidFill>
              </a:rPr>
              <a:t>Active Listening: </a:t>
            </a:r>
            <a:r>
              <a:rPr lang="en-US" sz="2800" b="1" dirty="0" smtClean="0">
                <a:solidFill>
                  <a:srgbClr val="A50021"/>
                </a:solidFill>
              </a:rPr>
              <a:t>How To’s</a:t>
            </a:r>
            <a:endParaRPr lang="en-US" sz="2800" b="1" dirty="0">
              <a:solidFill>
                <a:srgbClr val="A50021"/>
              </a:solidFill>
            </a:endParaRPr>
          </a:p>
        </p:txBody>
      </p:sp>
      <p:sp>
        <p:nvSpPr>
          <p:cNvPr id="9" name="Footer Placeholder 8"/>
          <p:cNvSpPr>
            <a:spLocks noGrp="1"/>
          </p:cNvSpPr>
          <p:nvPr>
            <p:ph type="ftr" sz="quarter" idx="12"/>
          </p:nvPr>
        </p:nvSpPr>
        <p:spPr>
          <a:xfrm>
            <a:off x="4648200" y="6324600"/>
            <a:ext cx="2820987" cy="152400"/>
          </a:xfrm>
        </p:spPr>
        <p:txBody>
          <a:bodyPr/>
          <a:lstStyle/>
          <a:p>
            <a:r>
              <a:rPr lang="en-US" dirty="0" smtClean="0"/>
              <a:t>Cust. Discovery via Research</a:t>
            </a:r>
            <a:endParaRPr lang="en-US" dirty="0"/>
          </a:p>
        </p:txBody>
      </p:sp>
      <p:sp>
        <p:nvSpPr>
          <p:cNvPr id="10" name="Date Placeholder 9"/>
          <p:cNvSpPr>
            <a:spLocks noGrp="1"/>
          </p:cNvSpPr>
          <p:nvPr>
            <p:ph type="dt" sz="half" idx="10"/>
          </p:nvPr>
        </p:nvSpPr>
        <p:spPr/>
        <p:txBody>
          <a:bodyPr/>
          <a:lstStyle/>
          <a:p>
            <a:r>
              <a:rPr lang="en-US" dirty="0" smtClean="0"/>
              <a:t>1/29/2018</a:t>
            </a:r>
            <a:endParaRPr lang="en-US" dirty="0"/>
          </a:p>
        </p:txBody>
      </p:sp>
    </p:spTree>
    <p:extLst>
      <p:ext uri="{BB962C8B-B14F-4D97-AF65-F5344CB8AC3E}">
        <p14:creationId xmlns:p14="http://schemas.microsoft.com/office/powerpoint/2010/main" val="247771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5">
                    <a:lumMod val="75000"/>
                  </a:schemeClr>
                </a:solidFill>
              </a:rPr>
              <a:t>Active Listening: How To’s</a:t>
            </a:r>
            <a:endParaRPr lang="en-US" sz="3600" b="1" dirty="0">
              <a:solidFill>
                <a:schemeClr val="accent5">
                  <a:lumMod val="75000"/>
                </a:schemeClr>
              </a:solidFill>
            </a:endParaRPr>
          </a:p>
        </p:txBody>
      </p:sp>
      <p:sp>
        <p:nvSpPr>
          <p:cNvPr id="4" name="Text Placeholder 3"/>
          <p:cNvSpPr>
            <a:spLocks noGrp="1"/>
          </p:cNvSpPr>
          <p:nvPr>
            <p:ph type="body" sz="half" idx="2"/>
          </p:nvPr>
        </p:nvSpPr>
        <p:spPr>
          <a:xfrm>
            <a:off x="533400" y="2857422"/>
            <a:ext cx="3114675" cy="2574758"/>
          </a:xfrm>
        </p:spPr>
        <p:txBody>
          <a:bodyPr>
            <a:normAutofit/>
          </a:bodyPr>
          <a:lstStyle/>
          <a:p>
            <a:r>
              <a:rPr lang="en-US" sz="2400" b="1" u="sng" dirty="0" smtClean="0">
                <a:solidFill>
                  <a:srgbClr val="C00000"/>
                </a:solidFill>
              </a:rPr>
              <a:t>Don’ts</a:t>
            </a:r>
          </a:p>
          <a:p>
            <a:pPr>
              <a:buClr>
                <a:schemeClr val="accent5">
                  <a:lumMod val="75000"/>
                </a:schemeClr>
              </a:buClr>
            </a:pPr>
            <a:r>
              <a:rPr lang="en-US" sz="2400" dirty="0" smtClean="0">
                <a:solidFill>
                  <a:schemeClr val="tx1"/>
                </a:solidFill>
              </a:rPr>
              <a:t>Interrupt</a:t>
            </a:r>
          </a:p>
          <a:p>
            <a:pPr>
              <a:buClr>
                <a:schemeClr val="accent5">
                  <a:lumMod val="75000"/>
                </a:schemeClr>
              </a:buClr>
            </a:pPr>
            <a:r>
              <a:rPr lang="en-US" sz="2400" dirty="0" smtClean="0">
                <a:solidFill>
                  <a:schemeClr val="tx1"/>
                </a:solidFill>
              </a:rPr>
              <a:t>Get distracted</a:t>
            </a:r>
          </a:p>
          <a:p>
            <a:pPr>
              <a:buClr>
                <a:schemeClr val="accent5">
                  <a:lumMod val="75000"/>
                </a:schemeClr>
              </a:buClr>
            </a:pPr>
            <a:r>
              <a:rPr lang="en-US" sz="2400" dirty="0" smtClean="0">
                <a:solidFill>
                  <a:schemeClr val="tx1"/>
                </a:solidFill>
              </a:rPr>
              <a:t>Offer solutions</a:t>
            </a:r>
          </a:p>
          <a:p>
            <a:pPr>
              <a:buClr>
                <a:schemeClr val="accent5">
                  <a:lumMod val="75000"/>
                </a:schemeClr>
              </a:buClr>
            </a:pPr>
            <a:r>
              <a:rPr lang="en-US" sz="2400" dirty="0" smtClean="0">
                <a:solidFill>
                  <a:schemeClr val="tx1"/>
                </a:solidFill>
              </a:rPr>
              <a:t>Judge/evaluate</a:t>
            </a:r>
          </a:p>
        </p:txBody>
      </p:sp>
      <p:sp>
        <p:nvSpPr>
          <p:cNvPr id="6" name="Slide Number Placeholder 5"/>
          <p:cNvSpPr>
            <a:spLocks noGrp="1"/>
          </p:cNvSpPr>
          <p:nvPr>
            <p:ph type="sldNum" sz="quarter" idx="12"/>
          </p:nvPr>
        </p:nvSpPr>
        <p:spPr/>
        <p:txBody>
          <a:bodyPr/>
          <a:lstStyle/>
          <a:p>
            <a:fld id="{0FF54DE5-C571-48E8-A5BC-B369434E2F44}" type="slidenum">
              <a:rPr lang="en-US" smtClean="0"/>
              <a:t>11</a:t>
            </a:fld>
            <a:endParaRPr lang="en-US" dirty="0"/>
          </a:p>
        </p:txBody>
      </p:sp>
      <p:pic>
        <p:nvPicPr>
          <p:cNvPr id="8" name="Picture 2" descr="C:\Users\McCall\AppData\Local\Microsoft\Windows\INetCache\IE\058GWQO9\Learning-to-improve-workplace-conflic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911" y="1540042"/>
            <a:ext cx="4371975"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990600" y="1560042"/>
            <a:ext cx="2743200" cy="10366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000" b="0" kern="1200">
                <a:gradFill>
                  <a:gsLst>
                    <a:gs pos="0">
                      <a:schemeClr val="tx1">
                        <a:lumMod val="50000"/>
                      </a:schemeClr>
                    </a:gs>
                    <a:gs pos="61000">
                      <a:schemeClr val="tx1"/>
                    </a:gs>
                  </a:gsLst>
                  <a:lin ang="5400000" scaled="0"/>
                </a:gradFill>
                <a:effectLst/>
                <a:latin typeface="+mj-lt"/>
                <a:ea typeface="+mj-ea"/>
                <a:cs typeface="+mj-cs"/>
              </a:defRPr>
            </a:lvl1pPr>
          </a:lstStyle>
          <a:p>
            <a:r>
              <a:rPr lang="en-US" sz="2800" dirty="0" smtClean="0">
                <a:solidFill>
                  <a:srgbClr val="A50021"/>
                </a:solidFill>
              </a:rPr>
              <a:t>Active Listening: </a:t>
            </a:r>
            <a:r>
              <a:rPr lang="en-US" sz="2800" b="1" dirty="0" smtClean="0">
                <a:solidFill>
                  <a:srgbClr val="A50021"/>
                </a:solidFill>
              </a:rPr>
              <a:t>How To’s</a:t>
            </a:r>
            <a:endParaRPr lang="en-US" sz="2800" b="1" dirty="0">
              <a:solidFill>
                <a:srgbClr val="A50021"/>
              </a:solidFill>
            </a:endParaRPr>
          </a:p>
        </p:txBody>
      </p:sp>
      <p:sp>
        <p:nvSpPr>
          <p:cNvPr id="7" name="Footer Placeholder 6"/>
          <p:cNvSpPr>
            <a:spLocks noGrp="1"/>
          </p:cNvSpPr>
          <p:nvPr>
            <p:ph type="ftr" sz="quarter" idx="12"/>
          </p:nvPr>
        </p:nvSpPr>
        <p:spPr>
          <a:xfrm>
            <a:off x="4694404" y="6324600"/>
            <a:ext cx="2820987" cy="152400"/>
          </a:xfrm>
        </p:spPr>
        <p:txBody>
          <a:bodyPr/>
          <a:lstStyle/>
          <a:p>
            <a:r>
              <a:rPr lang="en-US" dirty="0" smtClean="0"/>
              <a:t>Cust. Discovery via Research</a:t>
            </a:r>
            <a:endParaRPr lang="en-US" dirty="0"/>
          </a:p>
        </p:txBody>
      </p:sp>
      <p:sp>
        <p:nvSpPr>
          <p:cNvPr id="10" name="Date Placeholder 9"/>
          <p:cNvSpPr>
            <a:spLocks noGrp="1"/>
          </p:cNvSpPr>
          <p:nvPr>
            <p:ph type="dt" sz="half" idx="10"/>
          </p:nvPr>
        </p:nvSpPr>
        <p:spPr/>
        <p:txBody>
          <a:bodyPr/>
          <a:lstStyle/>
          <a:p>
            <a:r>
              <a:rPr lang="en-US" dirty="0" smtClean="0"/>
              <a:t>1/29/2018</a:t>
            </a:r>
            <a:endParaRPr lang="en-US" dirty="0"/>
          </a:p>
        </p:txBody>
      </p:sp>
    </p:spTree>
    <p:extLst>
      <p:ext uri="{BB962C8B-B14F-4D97-AF65-F5344CB8AC3E}">
        <p14:creationId xmlns:p14="http://schemas.microsoft.com/office/powerpoint/2010/main" val="180340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endParaRPr lang="en-US" dirty="0"/>
          </a:p>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12</a:t>
            </a:fld>
            <a:endParaRPr lang="en-US" dirty="0"/>
          </a:p>
        </p:txBody>
      </p:sp>
      <p:pic>
        <p:nvPicPr>
          <p:cNvPr id="9222" name="Picture 6" descr="C:\Users\McCall\AppData\Local\Microsoft\Windows\INetCache\IE\XDL5O7YG\convers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430" y="2752563"/>
            <a:ext cx="4681667" cy="33815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36105" y="2133600"/>
            <a:ext cx="2282992" cy="646331"/>
          </a:xfrm>
          <a:prstGeom prst="rect">
            <a:avLst/>
          </a:prstGeom>
          <a:noFill/>
        </p:spPr>
        <p:txBody>
          <a:bodyPr wrap="square" rtlCol="0">
            <a:spAutoFit/>
          </a:bodyPr>
          <a:lstStyle/>
          <a:p>
            <a:pPr algn="r"/>
            <a:r>
              <a:rPr lang="en-US" sz="3600" b="1" dirty="0" smtClean="0">
                <a:solidFill>
                  <a:srgbClr val="A50021"/>
                </a:solidFill>
              </a:rPr>
              <a:t>Practice!</a:t>
            </a:r>
            <a:endParaRPr lang="en-US" sz="3600" b="1" dirty="0">
              <a:solidFill>
                <a:srgbClr val="A50021"/>
              </a:solidFill>
            </a:endParaRPr>
          </a:p>
        </p:txBody>
      </p:sp>
      <p:grpSp>
        <p:nvGrpSpPr>
          <p:cNvPr id="12" name="Group 11"/>
          <p:cNvGrpSpPr/>
          <p:nvPr/>
        </p:nvGrpSpPr>
        <p:grpSpPr>
          <a:xfrm>
            <a:off x="396290" y="1737228"/>
            <a:ext cx="3169819" cy="4396837"/>
            <a:chOff x="396290" y="1737228"/>
            <a:chExt cx="3169819" cy="4396837"/>
          </a:xfrm>
        </p:grpSpPr>
        <p:sp>
          <p:nvSpPr>
            <p:cNvPr id="7" name="Rectangle 6"/>
            <p:cNvSpPr/>
            <p:nvPr/>
          </p:nvSpPr>
          <p:spPr>
            <a:xfrm>
              <a:off x="396290" y="2225303"/>
              <a:ext cx="3169819" cy="3908762"/>
            </a:xfrm>
            <a:prstGeom prst="rect">
              <a:avLst/>
            </a:prstGeom>
          </p:spPr>
          <p:txBody>
            <a:bodyPr wrap="square">
              <a:spAutoFit/>
            </a:bodyPr>
            <a:lstStyle/>
            <a:p>
              <a:pPr>
                <a:buClr>
                  <a:schemeClr val="accent4">
                    <a:lumMod val="75000"/>
                  </a:schemeClr>
                </a:buClr>
              </a:pPr>
              <a:endParaRPr lang="en-US" sz="2800" dirty="0"/>
            </a:p>
            <a:p>
              <a:pPr marL="285750" indent="-285750">
                <a:buClr>
                  <a:schemeClr val="accent4">
                    <a:lumMod val="75000"/>
                  </a:schemeClr>
                </a:buClr>
                <a:buFont typeface="Wingdings" panose="05000000000000000000" pitchFamily="2" charset="2"/>
                <a:buChar char="§"/>
              </a:pPr>
              <a:endParaRPr lang="en-US" sz="2800" dirty="0"/>
            </a:p>
            <a:p>
              <a:pPr lvl="1" algn="r">
                <a:buClr>
                  <a:schemeClr val="accent4">
                    <a:lumMod val="75000"/>
                  </a:schemeClr>
                </a:buClr>
              </a:pPr>
              <a:r>
                <a:rPr lang="en-US" sz="2400" dirty="0" smtClean="0"/>
                <a:t>Converse</a:t>
              </a:r>
              <a:endParaRPr lang="en-US" sz="2400" dirty="0"/>
            </a:p>
            <a:p>
              <a:pPr lvl="1" algn="r">
                <a:buClr>
                  <a:schemeClr val="accent4">
                    <a:lumMod val="75000"/>
                  </a:schemeClr>
                </a:buClr>
              </a:pPr>
              <a:endParaRPr lang="en-US" sz="2400" dirty="0"/>
            </a:p>
            <a:p>
              <a:pPr lvl="1" algn="r">
                <a:buClr>
                  <a:schemeClr val="accent4">
                    <a:lumMod val="75000"/>
                  </a:schemeClr>
                </a:buClr>
              </a:pPr>
              <a:r>
                <a:rPr lang="en-US" sz="2400" dirty="0"/>
                <a:t>Build relationships</a:t>
              </a:r>
            </a:p>
            <a:p>
              <a:pPr lvl="1" algn="r">
                <a:buClr>
                  <a:schemeClr val="accent4">
                    <a:lumMod val="75000"/>
                  </a:schemeClr>
                </a:buClr>
              </a:pPr>
              <a:endParaRPr lang="en-US" sz="2400" dirty="0" smtClean="0"/>
            </a:p>
            <a:p>
              <a:pPr lvl="1" algn="r">
                <a:buClr>
                  <a:schemeClr val="accent4">
                    <a:lumMod val="75000"/>
                  </a:schemeClr>
                </a:buClr>
              </a:pPr>
              <a:r>
                <a:rPr lang="en-US" sz="2400" dirty="0" smtClean="0"/>
                <a:t>Discover </a:t>
              </a:r>
              <a:r>
                <a:rPr lang="en-US" sz="2400" dirty="0"/>
                <a:t>new </a:t>
              </a:r>
              <a:r>
                <a:rPr lang="en-US" sz="2400" dirty="0" smtClean="0"/>
                <a:t>ideas</a:t>
              </a:r>
              <a:endParaRPr lang="en-US" sz="2400" dirty="0"/>
            </a:p>
            <a:p>
              <a:pPr lvl="1" algn="r">
                <a:buClr>
                  <a:schemeClr val="accent4">
                    <a:lumMod val="75000"/>
                  </a:schemeClr>
                </a:buClr>
              </a:pPr>
              <a:endParaRPr lang="en-US" sz="2400" dirty="0"/>
            </a:p>
            <a:p>
              <a:pPr lvl="1" algn="r">
                <a:buClr>
                  <a:schemeClr val="accent4">
                    <a:lumMod val="75000"/>
                  </a:schemeClr>
                </a:buClr>
              </a:pPr>
              <a:r>
                <a:rPr lang="en-US" sz="2400" dirty="0" smtClean="0"/>
                <a:t>Solve problems</a:t>
              </a:r>
            </a:p>
            <a:p>
              <a:pPr algn="r">
                <a:buClr>
                  <a:schemeClr val="accent4">
                    <a:lumMod val="75000"/>
                  </a:schemeClr>
                </a:buClr>
              </a:pPr>
              <a:endParaRPr lang="en-US" sz="2400" dirty="0"/>
            </a:p>
          </p:txBody>
        </p:sp>
        <p:sp>
          <p:nvSpPr>
            <p:cNvPr id="11" name="Title 1"/>
            <p:cNvSpPr txBox="1">
              <a:spLocks/>
            </p:cNvSpPr>
            <p:nvPr/>
          </p:nvSpPr>
          <p:spPr>
            <a:xfrm>
              <a:off x="822909" y="1737228"/>
              <a:ext cx="2743200" cy="10366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000" b="0" kern="1200">
                  <a:gradFill>
                    <a:gsLst>
                      <a:gs pos="0">
                        <a:schemeClr val="tx1">
                          <a:lumMod val="50000"/>
                        </a:schemeClr>
                      </a:gs>
                      <a:gs pos="61000">
                        <a:schemeClr val="tx1"/>
                      </a:gs>
                    </a:gsLst>
                    <a:lin ang="5400000" scaled="0"/>
                  </a:gradFill>
                  <a:effectLst/>
                  <a:latin typeface="+mj-lt"/>
                  <a:ea typeface="+mj-ea"/>
                  <a:cs typeface="+mj-cs"/>
                </a:defRPr>
              </a:lvl1pPr>
            </a:lstStyle>
            <a:p>
              <a:r>
                <a:rPr lang="en-US" sz="2800" dirty="0" smtClean="0">
                  <a:solidFill>
                    <a:srgbClr val="A50021"/>
                  </a:solidFill>
                </a:rPr>
                <a:t>Active Listening: </a:t>
              </a:r>
              <a:r>
                <a:rPr lang="en-US" sz="2800" b="1" dirty="0" smtClean="0">
                  <a:solidFill>
                    <a:srgbClr val="A50021"/>
                  </a:solidFill>
                </a:rPr>
                <a:t>Helpful Tool</a:t>
              </a:r>
              <a:endParaRPr lang="en-US" sz="2800" b="1" dirty="0">
                <a:solidFill>
                  <a:srgbClr val="A50021"/>
                </a:solidFill>
              </a:endParaRPr>
            </a:p>
          </p:txBody>
        </p:sp>
      </p:grpSp>
      <p:sp>
        <p:nvSpPr>
          <p:cNvPr id="2" name="Footer Placeholder 1"/>
          <p:cNvSpPr>
            <a:spLocks noGrp="1"/>
          </p:cNvSpPr>
          <p:nvPr>
            <p:ph type="ftr" sz="quarter" idx="12"/>
          </p:nvPr>
        </p:nvSpPr>
        <p:spPr>
          <a:xfrm>
            <a:off x="4667769" y="6324600"/>
            <a:ext cx="2820987" cy="152400"/>
          </a:xfrm>
        </p:spPr>
        <p:txBody>
          <a:bodyPr/>
          <a:lstStyle/>
          <a:p>
            <a:r>
              <a:rPr lang="en-US" dirty="0" smtClean="0"/>
              <a:t>Cust. Discovery via Research</a:t>
            </a:r>
            <a:endParaRPr lang="en-US" dirty="0"/>
          </a:p>
        </p:txBody>
      </p:sp>
      <p:sp>
        <p:nvSpPr>
          <p:cNvPr id="5" name="Date Placeholder 4"/>
          <p:cNvSpPr>
            <a:spLocks noGrp="1"/>
          </p:cNvSpPr>
          <p:nvPr>
            <p:ph type="dt" sz="half" idx="10"/>
          </p:nvPr>
        </p:nvSpPr>
        <p:spPr/>
        <p:txBody>
          <a:bodyPr/>
          <a:lstStyle/>
          <a:p>
            <a:r>
              <a:rPr lang="en-US" dirty="0" smtClean="0"/>
              <a:t>1/29/2018</a:t>
            </a:r>
            <a:endParaRPr lang="en-US" dirty="0"/>
          </a:p>
        </p:txBody>
      </p:sp>
    </p:spTree>
    <p:extLst>
      <p:ext uri="{BB962C8B-B14F-4D97-AF65-F5344CB8AC3E}">
        <p14:creationId xmlns:p14="http://schemas.microsoft.com/office/powerpoint/2010/main" val="59657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A50021"/>
                </a:solidFill>
              </a:rPr>
              <a:t>New Project? Have a </a:t>
            </a:r>
            <a:br>
              <a:rPr lang="en-US" b="1" dirty="0" smtClean="0">
                <a:solidFill>
                  <a:srgbClr val="A50021"/>
                </a:solidFill>
              </a:rPr>
            </a:br>
            <a:r>
              <a:rPr lang="en-US" b="1" dirty="0" smtClean="0">
                <a:solidFill>
                  <a:srgbClr val="A50021"/>
                </a:solidFill>
              </a:rPr>
              <a:t>Research Plan</a:t>
            </a:r>
            <a:br>
              <a:rPr lang="en-US" b="1" dirty="0" smtClean="0">
                <a:solidFill>
                  <a:srgbClr val="A50021"/>
                </a:solidFill>
              </a:rPr>
            </a:br>
            <a:r>
              <a:rPr lang="en-US" b="1" dirty="0" smtClean="0">
                <a:solidFill>
                  <a:srgbClr val="A50021"/>
                </a:solidFill>
              </a:rPr>
              <a:t>that includes talking with customers.</a:t>
            </a:r>
            <a:endParaRPr lang="en-US" b="1" dirty="0">
              <a:solidFill>
                <a:srgbClr val="A50021"/>
              </a:solidFill>
            </a:endParaRPr>
          </a:p>
        </p:txBody>
      </p:sp>
      <p:pic>
        <p:nvPicPr>
          <p:cNvPr id="7170" name="Picture 2" descr="C:\Users\McCall\AppData\Local\Microsoft\Windows\INetCache\IE\YHD01A7A\business-plan-writer[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95094"/>
            <a:ext cx="3657600" cy="283921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2"/>
          </p:nvPr>
        </p:nvSpPr>
        <p:spPr/>
        <p:txBody>
          <a:bodyPr/>
          <a:lstStyle/>
          <a:p>
            <a:r>
              <a:rPr lang="en-US" dirty="0" smtClean="0"/>
              <a:t>Cust. Discovery via Research</a:t>
            </a:r>
            <a:endParaRPr lang="en-US" dirty="0"/>
          </a:p>
        </p:txBody>
      </p:sp>
      <p:sp>
        <p:nvSpPr>
          <p:cNvPr id="4" name="Slide Number Placeholder 3"/>
          <p:cNvSpPr>
            <a:spLocks noGrp="1"/>
          </p:cNvSpPr>
          <p:nvPr>
            <p:ph type="sldNum" sz="quarter" idx="11"/>
          </p:nvPr>
        </p:nvSpPr>
        <p:spPr/>
        <p:txBody>
          <a:bodyPr/>
          <a:lstStyle/>
          <a:p>
            <a:fld id="{FCA17F28-E4B6-45E7-8894-4405DAD85C9B}" type="slidenum">
              <a:rPr lang="en-US" smtClean="0"/>
              <a:t>13</a:t>
            </a:fld>
            <a:endParaRPr lang="en-US" dirty="0"/>
          </a:p>
        </p:txBody>
      </p:sp>
      <p:sp>
        <p:nvSpPr>
          <p:cNvPr id="5" name="Date Placeholder 4"/>
          <p:cNvSpPr>
            <a:spLocks noGrp="1"/>
          </p:cNvSpPr>
          <p:nvPr>
            <p:ph type="dt" sz="half" idx="10"/>
          </p:nvPr>
        </p:nvSpPr>
        <p:spPr/>
        <p:txBody>
          <a:bodyPr/>
          <a:lstStyle/>
          <a:p>
            <a:r>
              <a:rPr lang="en-US" dirty="0" smtClean="0"/>
              <a:t>1/29/2018</a:t>
            </a:r>
            <a:endParaRPr lang="en-US" dirty="0"/>
          </a:p>
        </p:txBody>
      </p:sp>
    </p:spTree>
    <p:extLst>
      <p:ext uri="{BB962C8B-B14F-4D97-AF65-F5344CB8AC3E}">
        <p14:creationId xmlns:p14="http://schemas.microsoft.com/office/powerpoint/2010/main" val="2504744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1480"/>
            <a:ext cx="2057400" cy="609600"/>
          </a:xfrm>
        </p:spPr>
        <p:txBody>
          <a:bodyPr/>
          <a:lstStyle/>
          <a:p>
            <a:r>
              <a:rPr lang="en-US" b="1" dirty="0" smtClean="0">
                <a:solidFill>
                  <a:srgbClr val="A50021"/>
                </a:solidFill>
              </a:rPr>
              <a:t>References</a:t>
            </a:r>
            <a:endParaRPr lang="en-US" b="1" dirty="0">
              <a:solidFill>
                <a:srgbClr val="A50021"/>
              </a:solidFill>
            </a:endParaRPr>
          </a:p>
        </p:txBody>
      </p:sp>
      <p:sp>
        <p:nvSpPr>
          <p:cNvPr id="3" name="Text Placeholder 2"/>
          <p:cNvSpPr>
            <a:spLocks noGrp="1"/>
          </p:cNvSpPr>
          <p:nvPr>
            <p:ph type="body" sz="quarter" idx="13"/>
          </p:nvPr>
        </p:nvSpPr>
        <p:spPr>
          <a:xfrm>
            <a:off x="520535" y="5105400"/>
            <a:ext cx="1905000" cy="1459767"/>
          </a:xfrm>
        </p:spPr>
        <p:txBody>
          <a:bodyPr/>
          <a:lstStyle/>
          <a:p>
            <a:pPr algn="l"/>
            <a:r>
              <a:rPr lang="en-US" dirty="0" smtClean="0"/>
              <a:t>APA Style (American Psychological Association)</a:t>
            </a:r>
          </a:p>
          <a:p>
            <a:pPr algn="l"/>
            <a:endParaRPr lang="en-US" dirty="0"/>
          </a:p>
          <a:p>
            <a:pPr algn="l"/>
            <a:r>
              <a:rPr lang="en-US" dirty="0" smtClean="0"/>
              <a:t>See Blackboard, OWL website</a:t>
            </a:r>
            <a:endParaRPr lang="en-US" dirty="0"/>
          </a:p>
        </p:txBody>
      </p:sp>
      <p:pic>
        <p:nvPicPr>
          <p:cNvPr id="6152" name="Picture 8" descr="C:\Users\McCall\AppData\Local\Microsoft\Windows\INetCache\IE\XDL5O7YG\word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754880"/>
            <a:ext cx="4648200" cy="2105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p:cNvSpPr txBox="1">
            <a:spLocks/>
          </p:cNvSpPr>
          <p:nvPr/>
        </p:nvSpPr>
        <p:spPr>
          <a:xfrm>
            <a:off x="533400" y="1021080"/>
            <a:ext cx="6248400" cy="3855720"/>
          </a:xfrm>
          <a:prstGeom prst="rect">
            <a:avLst/>
          </a:prstGeom>
        </p:spPr>
        <p:txBody>
          <a:bodyPr>
            <a:normAutofit fontScale="32500" lnSpcReduction="20000"/>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buClr>
                <a:schemeClr val="accent4">
                  <a:lumMod val="75000"/>
                </a:schemeClr>
              </a:buClr>
              <a:buNone/>
            </a:pPr>
            <a:r>
              <a:rPr lang="en-US" sz="3700" dirty="0" smtClean="0"/>
              <a:t>Alred, G.J., Brusaw, C.T., and Oliu, W.E. (2014). </a:t>
            </a:r>
            <a:r>
              <a:rPr lang="en-US" sz="3700" i="1" dirty="0" smtClean="0"/>
              <a:t>The Business Writer’s Companion</a:t>
            </a:r>
            <a:r>
              <a:rPr lang="en-US" sz="3700" dirty="0" smtClean="0"/>
              <a:t> (7</a:t>
            </a:r>
            <a:r>
              <a:rPr lang="en-US" sz="3700" baseline="30000" dirty="0" smtClean="0"/>
              <a:t>th</a:t>
            </a:r>
            <a:r>
              <a:rPr lang="en-US" sz="3700" dirty="0" smtClean="0"/>
              <a:t> ed.), Boston: Bedford. </a:t>
            </a:r>
            <a:endParaRPr lang="en-US" sz="3700" dirty="0" smtClean="0">
              <a:solidFill>
                <a:srgbClr val="FF0000"/>
              </a:solidFill>
            </a:endParaRPr>
          </a:p>
          <a:p>
            <a:pPr marL="0" indent="0">
              <a:buClr>
                <a:schemeClr val="accent4">
                  <a:lumMod val="75000"/>
                </a:schemeClr>
              </a:buClr>
              <a:buNone/>
            </a:pPr>
            <a:endParaRPr lang="en-US" sz="3700" dirty="0" smtClean="0"/>
          </a:p>
          <a:p>
            <a:pPr marL="0" indent="0">
              <a:buClr>
                <a:schemeClr val="accent4">
                  <a:lumMod val="75000"/>
                </a:schemeClr>
              </a:buClr>
              <a:buNone/>
            </a:pPr>
            <a:r>
              <a:rPr lang="en-US" sz="3700" dirty="0" smtClean="0"/>
              <a:t>Clark, N.F. (2012). “10 Steps to Effective Listening.” </a:t>
            </a:r>
            <a:r>
              <a:rPr lang="en-US" sz="3700" i="1" dirty="0" smtClean="0"/>
              <a:t>Forbes</a:t>
            </a:r>
            <a:r>
              <a:rPr lang="en-US" sz="3700" dirty="0" smtClean="0"/>
              <a:t>. Retrieved from </a:t>
            </a:r>
            <a:r>
              <a:rPr lang="en-US" sz="3700" dirty="0"/>
              <a:t>https://www.forbes.com/sites/womensmedia/2012/11/09/10-steps-to-effective-listening/#</a:t>
            </a:r>
            <a:r>
              <a:rPr lang="en-US" sz="3700" dirty="0" smtClean="0"/>
              <a:t>1c15d0a73891</a:t>
            </a:r>
          </a:p>
          <a:p>
            <a:pPr marL="0" indent="0">
              <a:buClr>
                <a:schemeClr val="accent4">
                  <a:lumMod val="75000"/>
                </a:schemeClr>
              </a:buClr>
              <a:buNone/>
            </a:pPr>
            <a:endParaRPr lang="en-US" sz="3700" dirty="0" smtClean="0"/>
          </a:p>
          <a:p>
            <a:pPr marL="0" indent="0">
              <a:buClr>
                <a:schemeClr val="accent4">
                  <a:lumMod val="75000"/>
                </a:schemeClr>
              </a:buClr>
              <a:buNone/>
            </a:pPr>
            <a:r>
              <a:rPr lang="en-US" sz="3700" dirty="0" smtClean="0"/>
              <a:t>Institute of Judicial Studies. (2013). “Handout 1: Albert Mehrabian Communication Studies.” Retrieved from </a:t>
            </a:r>
            <a:r>
              <a:rPr lang="en-US" sz="3700" dirty="0"/>
              <a:t>http://www.iojt-dc2013.org/~/media/Microsites/Files/IOJT/11042013-Albert-Mehrabian-Communication-Studies.ashx.</a:t>
            </a:r>
            <a:endParaRPr lang="en-US" sz="3700" dirty="0" smtClean="0"/>
          </a:p>
          <a:p>
            <a:pPr>
              <a:buClr>
                <a:schemeClr val="accent4">
                  <a:lumMod val="75000"/>
                </a:schemeClr>
              </a:buClr>
            </a:pPr>
            <a:endParaRPr lang="en-US" sz="3700" dirty="0" smtClean="0"/>
          </a:p>
          <a:p>
            <a:pPr marL="0" indent="0">
              <a:buClr>
                <a:schemeClr val="accent4">
                  <a:lumMod val="75000"/>
                </a:schemeClr>
              </a:buClr>
              <a:buNone/>
            </a:pPr>
            <a:r>
              <a:rPr lang="en-US" sz="3700" dirty="0" smtClean="0"/>
              <a:t>Institute of Judicial Studies. (2013). “Handout 2: Active Listening Skills.” Retrieved from </a:t>
            </a:r>
            <a:r>
              <a:rPr lang="en-US" sz="3700" dirty="0"/>
              <a:t>http://www.iojt-dc2013.org/~/media/Microsites/Files/IOJT/11042013-Albert-Mehrabian-Communication-Studies.ashx.</a:t>
            </a:r>
            <a:endParaRPr lang="en-US" sz="3700" dirty="0" smtClean="0"/>
          </a:p>
          <a:p>
            <a:pPr marL="0" indent="0">
              <a:buClr>
                <a:schemeClr val="accent4">
                  <a:lumMod val="75000"/>
                </a:schemeClr>
              </a:buClr>
              <a:buNone/>
            </a:pPr>
            <a:endParaRPr lang="en-US" sz="3700" dirty="0" smtClean="0"/>
          </a:p>
          <a:p>
            <a:pPr marL="0" indent="0">
              <a:buNone/>
            </a:pPr>
            <a:r>
              <a:rPr lang="en-US" sz="3700" dirty="0"/>
              <a:t>National Aeronautics &amp; Space Administration. (2008). </a:t>
            </a:r>
            <a:r>
              <a:rPr lang="en-US" sz="3700" i="1" dirty="0"/>
              <a:t>Spinoff: 50 Years of NASA-Driven Technologies (1958-2008)</a:t>
            </a:r>
            <a:r>
              <a:rPr lang="en-US" sz="3700" dirty="0"/>
              <a:t>, 6. Retrieved from </a:t>
            </a:r>
            <a:r>
              <a:rPr lang="en-US" sz="3700" u="sng" dirty="0">
                <a:hlinkClick r:id="rId4"/>
              </a:rPr>
              <a:t>https://spinoff.nasa.gov/Spinoff2008/pdf/spinoff2008.pdf</a:t>
            </a:r>
            <a:r>
              <a:rPr lang="en-US" sz="3700" dirty="0"/>
              <a:t>. </a:t>
            </a:r>
          </a:p>
          <a:p>
            <a:pPr marL="0" indent="0">
              <a:buNone/>
            </a:pPr>
            <a:r>
              <a:rPr lang="en-US" sz="3700" dirty="0"/>
              <a:t> </a:t>
            </a:r>
          </a:p>
          <a:p>
            <a:pPr marL="0" indent="0">
              <a:buClr>
                <a:schemeClr val="accent4">
                  <a:lumMod val="75000"/>
                </a:schemeClr>
              </a:buClr>
              <a:buNone/>
            </a:pPr>
            <a:endParaRPr lang="en-US" sz="2400" dirty="0" smtClean="0"/>
          </a:p>
          <a:p>
            <a:pPr>
              <a:buClr>
                <a:schemeClr val="accent4">
                  <a:lumMod val="75000"/>
                </a:schemeClr>
              </a:buClr>
            </a:pPr>
            <a:endParaRPr lang="en-US" sz="2400" dirty="0" smtClean="0"/>
          </a:p>
          <a:p>
            <a:endParaRPr lang="en-US" dirty="0"/>
          </a:p>
        </p:txBody>
      </p:sp>
      <p:sp>
        <p:nvSpPr>
          <p:cNvPr id="4" name="Footer Placeholder 3"/>
          <p:cNvSpPr>
            <a:spLocks noGrp="1"/>
          </p:cNvSpPr>
          <p:nvPr>
            <p:ph type="ftr" sz="quarter" idx="12"/>
          </p:nvPr>
        </p:nvSpPr>
        <p:spPr/>
        <p:txBody>
          <a:bodyPr/>
          <a:lstStyle/>
          <a:p>
            <a:r>
              <a:rPr lang="en-US" dirty="0" smtClean="0"/>
              <a:t>Cust. Discovery via Research</a:t>
            </a:r>
            <a:endParaRPr lang="en-US" dirty="0"/>
          </a:p>
        </p:txBody>
      </p:sp>
      <p:sp>
        <p:nvSpPr>
          <p:cNvPr id="6" name="Slide Number Placeholder 5"/>
          <p:cNvSpPr>
            <a:spLocks noGrp="1"/>
          </p:cNvSpPr>
          <p:nvPr>
            <p:ph type="sldNum" sz="quarter" idx="11"/>
          </p:nvPr>
        </p:nvSpPr>
        <p:spPr/>
        <p:txBody>
          <a:bodyPr/>
          <a:lstStyle/>
          <a:p>
            <a:fld id="{FCA17F28-E4B6-45E7-8894-4405DAD85C9B}" type="slidenum">
              <a:rPr lang="en-US" smtClean="0"/>
              <a:t>14</a:t>
            </a:fld>
            <a:endParaRPr lang="en-US" dirty="0"/>
          </a:p>
        </p:txBody>
      </p:sp>
      <p:sp>
        <p:nvSpPr>
          <p:cNvPr id="7" name="Date Placeholder 6"/>
          <p:cNvSpPr>
            <a:spLocks noGrp="1"/>
          </p:cNvSpPr>
          <p:nvPr>
            <p:ph type="dt" sz="half" idx="10"/>
          </p:nvPr>
        </p:nvSpPr>
        <p:spPr/>
        <p:txBody>
          <a:bodyPr/>
          <a:lstStyle/>
          <a:p>
            <a:r>
              <a:rPr lang="en-US" dirty="0" smtClean="0"/>
              <a:t>1/29/2018</a:t>
            </a:r>
            <a:endParaRPr lang="en-US" dirty="0"/>
          </a:p>
        </p:txBody>
      </p:sp>
    </p:spTree>
    <p:extLst>
      <p:ext uri="{BB962C8B-B14F-4D97-AF65-F5344CB8AC3E}">
        <p14:creationId xmlns:p14="http://schemas.microsoft.com/office/powerpoint/2010/main" val="1570973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50021"/>
                </a:solidFill>
              </a:rPr>
              <a:t>Q&amp;A</a:t>
            </a:r>
            <a:endParaRPr lang="en-US" b="1" dirty="0">
              <a:solidFill>
                <a:srgbClr val="A50021"/>
              </a:solidFill>
            </a:endParaRPr>
          </a:p>
        </p:txBody>
      </p:sp>
      <p:sp>
        <p:nvSpPr>
          <p:cNvPr id="3" name="Date Placeholder 2"/>
          <p:cNvSpPr>
            <a:spLocks noGrp="1"/>
          </p:cNvSpPr>
          <p:nvPr>
            <p:ph type="dt" sz="half" idx="10"/>
          </p:nvPr>
        </p:nvSpPr>
        <p:spPr/>
        <p:txBody>
          <a:bodyPr/>
          <a:lstStyle/>
          <a:p>
            <a:r>
              <a:rPr lang="en-US" smtClean="0"/>
              <a:t>1/29/2018</a:t>
            </a:r>
            <a:endParaRPr lang="en-US" dirty="0"/>
          </a:p>
        </p:txBody>
      </p:sp>
      <p:sp>
        <p:nvSpPr>
          <p:cNvPr id="4" name="Slide Number Placeholder 3"/>
          <p:cNvSpPr>
            <a:spLocks noGrp="1"/>
          </p:cNvSpPr>
          <p:nvPr>
            <p:ph type="sldNum" sz="quarter" idx="11"/>
          </p:nvPr>
        </p:nvSpPr>
        <p:spPr/>
        <p:txBody>
          <a:bodyPr/>
          <a:lstStyle/>
          <a:p>
            <a:fld id="{FCA17F28-E4B6-45E7-8894-4405DAD85C9B}" type="slidenum">
              <a:rPr lang="en-US" smtClean="0"/>
              <a:t>15</a:t>
            </a:fld>
            <a:endParaRPr lang="en-US" dirty="0"/>
          </a:p>
        </p:txBody>
      </p:sp>
      <p:sp>
        <p:nvSpPr>
          <p:cNvPr id="5" name="Footer Placeholder 4"/>
          <p:cNvSpPr>
            <a:spLocks noGrp="1"/>
          </p:cNvSpPr>
          <p:nvPr>
            <p:ph type="ftr" sz="quarter" idx="12"/>
          </p:nvPr>
        </p:nvSpPr>
        <p:spPr/>
        <p:txBody>
          <a:bodyPr/>
          <a:lstStyle/>
          <a:p>
            <a:r>
              <a:rPr lang="en-US" smtClean="0"/>
              <a:t>Cust. Discovery via Research</a:t>
            </a:r>
            <a:endParaRPr lang="en-US" dirty="0"/>
          </a:p>
        </p:txBody>
      </p:sp>
      <p:pic>
        <p:nvPicPr>
          <p:cNvPr id="1027" name="Picture 3" descr="C:\Users\McCall\AppData\Local\Microsoft\Windows\INetCache\IE\H2B02G5O\We-don’t-learn-from-talking-we-learn-from-listening[1].png"/>
          <p:cNvPicPr>
            <a:picLocks noChangeAspect="1" noChangeArrowheads="1"/>
          </p:cNvPicPr>
          <p:nvPr/>
        </p:nvPicPr>
        <p:blipFill rotWithShape="1">
          <a:blip r:embed="rId2">
            <a:extLst>
              <a:ext uri="{28A0092B-C50C-407E-A947-70E740481C1C}">
                <a14:useLocalDpi xmlns:a14="http://schemas.microsoft.com/office/drawing/2010/main" val="0"/>
              </a:ext>
            </a:extLst>
          </a:blip>
          <a:srcRect l="8659" t="6753" r="8051" b="8918"/>
          <a:stretch/>
        </p:blipFill>
        <p:spPr bwMode="auto">
          <a:xfrm>
            <a:off x="304800" y="228600"/>
            <a:ext cx="5712032" cy="578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59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1800" b="1" dirty="0">
                <a:solidFill>
                  <a:srgbClr val="C00000"/>
                </a:solidFill>
              </a:rPr>
              <a:t>Accuracy:</a:t>
            </a:r>
            <a:r>
              <a:rPr lang="en-US" sz="1800" dirty="0"/>
              <a:t> </a:t>
            </a:r>
            <a:r>
              <a:rPr lang="en-US" sz="1800" dirty="0" smtClean="0"/>
              <a:t>Search </a:t>
            </a:r>
            <a:r>
              <a:rPr lang="en-US" sz="1800" dirty="0"/>
              <a:t>for facts and expert </a:t>
            </a:r>
            <a:r>
              <a:rPr lang="en-US" sz="1800" dirty="0" smtClean="0"/>
              <a:t>opinion.</a:t>
            </a:r>
            <a:endParaRPr lang="en-US" sz="1800" dirty="0"/>
          </a:p>
          <a:p>
            <a:pPr lvl="1"/>
            <a:r>
              <a:rPr lang="en-US" sz="1800" b="1" dirty="0">
                <a:solidFill>
                  <a:srgbClr val="C00000"/>
                </a:solidFill>
              </a:rPr>
              <a:t>Credibility:</a:t>
            </a:r>
            <a:r>
              <a:rPr lang="en-US" sz="1800" dirty="0"/>
              <a:t> </a:t>
            </a:r>
            <a:r>
              <a:rPr lang="en-US" sz="1800" dirty="0" smtClean="0"/>
              <a:t>So we </a:t>
            </a:r>
            <a:r>
              <a:rPr lang="en-US" sz="1800" dirty="0"/>
              <a:t>can make better </a:t>
            </a:r>
            <a:r>
              <a:rPr lang="en-US" sz="1800" dirty="0" smtClean="0"/>
              <a:t>decisions.</a:t>
            </a:r>
            <a:endParaRPr lang="en-US" sz="1800" dirty="0"/>
          </a:p>
          <a:p>
            <a:pPr lvl="1"/>
            <a:r>
              <a:rPr lang="en-US" sz="1800" b="1" dirty="0">
                <a:solidFill>
                  <a:srgbClr val="C00000"/>
                </a:solidFill>
              </a:rPr>
              <a:t>Efficiency:</a:t>
            </a:r>
            <a:r>
              <a:rPr lang="en-US" sz="1800" dirty="0"/>
              <a:t> </a:t>
            </a:r>
            <a:r>
              <a:rPr lang="en-US" sz="1800" dirty="0" smtClean="0"/>
              <a:t>And save </a:t>
            </a:r>
            <a:r>
              <a:rPr lang="en-US" sz="1800" dirty="0"/>
              <a:t>time by using the work already </a:t>
            </a:r>
            <a:r>
              <a:rPr lang="en-US" sz="1800" dirty="0" smtClean="0"/>
              <a:t>done.</a:t>
            </a:r>
          </a:p>
          <a:p>
            <a:pPr lvl="1"/>
            <a:r>
              <a:rPr lang="en-US" sz="1800" b="1" dirty="0" smtClean="0">
                <a:solidFill>
                  <a:srgbClr val="C00000"/>
                </a:solidFill>
              </a:rPr>
              <a:t>Workability:</a:t>
            </a:r>
            <a:r>
              <a:rPr lang="en-US" sz="1800" dirty="0" smtClean="0"/>
              <a:t> Plus we learn to develop realistic expectations for our inventions.</a:t>
            </a:r>
            <a:endParaRPr lang="en-US" sz="1800" dirty="0"/>
          </a:p>
          <a:p>
            <a:pPr marL="0" indent="0">
              <a:buNone/>
            </a:pPr>
            <a:endParaRPr lang="en-US" dirty="0"/>
          </a:p>
        </p:txBody>
      </p:sp>
      <p:sp>
        <p:nvSpPr>
          <p:cNvPr id="3" name="Title 2"/>
          <p:cNvSpPr>
            <a:spLocks noGrp="1"/>
          </p:cNvSpPr>
          <p:nvPr>
            <p:ph type="title"/>
          </p:nvPr>
        </p:nvSpPr>
        <p:spPr/>
        <p:txBody>
          <a:bodyPr/>
          <a:lstStyle/>
          <a:p>
            <a:r>
              <a:rPr lang="en-US" b="1" dirty="0" smtClean="0">
                <a:solidFill>
                  <a:srgbClr val="A50021"/>
                </a:solidFill>
              </a:rPr>
              <a:t>Why do we research?</a:t>
            </a:r>
            <a:endParaRPr lang="en-US" b="1" dirty="0">
              <a:solidFill>
                <a:srgbClr val="A50021"/>
              </a:solidFill>
            </a:endParaRPr>
          </a:p>
        </p:txBody>
      </p:sp>
      <p:pic>
        <p:nvPicPr>
          <p:cNvPr id="5" name="Picture 2" descr="C:\Users\McCall\AppData\Local\Microsoft\Windows\INetCache\IE\XDL5O7YG\LawBook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229841"/>
            <a:ext cx="2947416" cy="201933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2"/>
          </p:nvPr>
        </p:nvSpPr>
        <p:spPr/>
        <p:txBody>
          <a:bodyPr/>
          <a:lstStyle/>
          <a:p>
            <a:r>
              <a:rPr lang="en-US" dirty="0" smtClean="0"/>
              <a:t>Cust. Discovery via Research</a:t>
            </a:r>
            <a:endParaRPr lang="en-US" dirty="0"/>
          </a:p>
        </p:txBody>
      </p:sp>
      <p:sp>
        <p:nvSpPr>
          <p:cNvPr id="6" name="Slide Number Placeholder 5"/>
          <p:cNvSpPr>
            <a:spLocks noGrp="1"/>
          </p:cNvSpPr>
          <p:nvPr>
            <p:ph type="sldNum" sz="quarter" idx="11"/>
          </p:nvPr>
        </p:nvSpPr>
        <p:spPr/>
        <p:txBody>
          <a:bodyPr/>
          <a:lstStyle/>
          <a:p>
            <a:fld id="{FCA17F28-E4B6-45E7-8894-4405DAD85C9B}" type="slidenum">
              <a:rPr lang="en-US" smtClean="0"/>
              <a:t>2</a:t>
            </a:fld>
            <a:endParaRPr lang="en-US" dirty="0"/>
          </a:p>
        </p:txBody>
      </p:sp>
      <p:sp>
        <p:nvSpPr>
          <p:cNvPr id="7" name="Date Placeholder 6"/>
          <p:cNvSpPr>
            <a:spLocks noGrp="1"/>
          </p:cNvSpPr>
          <p:nvPr>
            <p:ph type="dt" sz="half" idx="10"/>
          </p:nvPr>
        </p:nvSpPr>
        <p:spPr/>
        <p:txBody>
          <a:bodyPr/>
          <a:lstStyle/>
          <a:p>
            <a:r>
              <a:rPr lang="en-US" dirty="0" smtClean="0"/>
              <a:t>1/29/2018</a:t>
            </a:r>
            <a:endParaRPr lang="en-US" dirty="0"/>
          </a:p>
        </p:txBody>
      </p:sp>
      <p:sp>
        <p:nvSpPr>
          <p:cNvPr id="8" name="TextBox 7"/>
          <p:cNvSpPr txBox="1"/>
          <p:nvPr/>
        </p:nvSpPr>
        <p:spPr>
          <a:xfrm>
            <a:off x="7543800" y="255918"/>
            <a:ext cx="1219200" cy="369332"/>
          </a:xfrm>
          <a:prstGeom prst="rect">
            <a:avLst/>
          </a:prstGeom>
          <a:noFill/>
        </p:spPr>
        <p:txBody>
          <a:bodyPr wrap="square" rtlCol="0">
            <a:spAutoFit/>
          </a:bodyPr>
          <a:lstStyle/>
          <a:p>
            <a:r>
              <a:rPr lang="en-US" b="1" dirty="0" smtClean="0">
                <a:solidFill>
                  <a:srgbClr val="A50021"/>
                </a:solidFill>
              </a:rPr>
              <a:t>Recap</a:t>
            </a:r>
            <a:endParaRPr lang="en-US" b="1" dirty="0">
              <a:solidFill>
                <a:srgbClr val="A50021"/>
              </a:solidFill>
            </a:endParaRPr>
          </a:p>
        </p:txBody>
      </p:sp>
    </p:spTree>
    <p:extLst>
      <p:ext uri="{BB962C8B-B14F-4D97-AF65-F5344CB8AC3E}">
        <p14:creationId xmlns:p14="http://schemas.microsoft.com/office/powerpoint/2010/main" val="4125034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3048000"/>
            <a:ext cx="3352800" cy="2743200"/>
          </a:xfrm>
        </p:spPr>
        <p:txBody>
          <a:bodyPr>
            <a:normAutofit fontScale="90000"/>
          </a:bodyPr>
          <a:lstStyle/>
          <a:p>
            <a:pPr algn="l"/>
            <a:r>
              <a:rPr lang="en-US" sz="1800" b="1" dirty="0" smtClean="0">
                <a:latin typeface="+mn-lt"/>
              </a:rPr>
              <a:t>1. Secondary Research:</a:t>
            </a:r>
            <a:br>
              <a:rPr lang="en-US" sz="1800" b="1" dirty="0" smtClean="0">
                <a:latin typeface="+mn-lt"/>
              </a:rPr>
            </a:br>
            <a:r>
              <a:rPr lang="en-US" sz="1800" dirty="0">
                <a:latin typeface="+mn-lt"/>
              </a:rPr>
              <a:t>– </a:t>
            </a:r>
            <a:r>
              <a:rPr lang="en-US" sz="1800" dirty="0" smtClean="0">
                <a:latin typeface="+mn-lt"/>
              </a:rPr>
              <a:t>Others have done it (already published research).</a:t>
            </a:r>
            <a:br>
              <a:rPr lang="en-US" sz="1800" dirty="0" smtClean="0">
                <a:latin typeface="+mn-lt"/>
              </a:rPr>
            </a:br>
            <a:r>
              <a:rPr lang="en-US" sz="1800" dirty="0">
                <a:latin typeface="+mn-lt"/>
              </a:rPr>
              <a:t>– </a:t>
            </a:r>
            <a:r>
              <a:rPr lang="en-US" sz="1800" dirty="0" smtClean="0">
                <a:latin typeface="+mn-lt"/>
              </a:rPr>
              <a:t>Learn </a:t>
            </a:r>
            <a:r>
              <a:rPr lang="en-US" sz="1800" dirty="0" smtClean="0">
                <a:latin typeface="+mn-lt"/>
              </a:rPr>
              <a:t>from what </a:t>
            </a:r>
            <a:r>
              <a:rPr lang="en-US" sz="1800" dirty="0" smtClean="0">
                <a:latin typeface="+mn-lt"/>
              </a:rPr>
              <a:t>others have done.</a:t>
            </a:r>
            <a:br>
              <a:rPr lang="en-US" sz="1800" dirty="0" smtClean="0">
                <a:latin typeface="+mn-lt"/>
              </a:rPr>
            </a:br>
            <a:r>
              <a:rPr lang="en-US" sz="1800" dirty="0" smtClean="0">
                <a:latin typeface="+mn-lt"/>
              </a:rPr>
              <a:t/>
            </a:r>
            <a:br>
              <a:rPr lang="en-US" sz="1800" dirty="0" smtClean="0">
                <a:latin typeface="+mn-lt"/>
              </a:rPr>
            </a:br>
            <a:r>
              <a:rPr lang="en-US" sz="1800" b="1" dirty="0" smtClean="0">
                <a:latin typeface="+mn-lt"/>
              </a:rPr>
              <a:t>2. Primary Research: </a:t>
            </a:r>
            <a:r>
              <a:rPr lang="en-US" sz="1800" dirty="0" smtClean="0">
                <a:latin typeface="+mn-lt"/>
              </a:rPr>
              <a:t/>
            </a:r>
            <a:br>
              <a:rPr lang="en-US" sz="1800" dirty="0" smtClean="0">
                <a:latin typeface="+mn-lt"/>
              </a:rPr>
            </a:br>
            <a:r>
              <a:rPr lang="en-US" sz="1800" dirty="0">
                <a:latin typeface="+mn-lt"/>
              </a:rPr>
              <a:t>– </a:t>
            </a:r>
            <a:r>
              <a:rPr lang="en-US" sz="1800" dirty="0" smtClean="0">
                <a:latin typeface="+mn-lt"/>
              </a:rPr>
              <a:t>You do it. </a:t>
            </a:r>
            <a:br>
              <a:rPr lang="en-US" sz="1800" dirty="0" smtClean="0">
                <a:latin typeface="+mn-lt"/>
              </a:rPr>
            </a:br>
            <a:r>
              <a:rPr lang="en-US" sz="1800" dirty="0" smtClean="0">
                <a:latin typeface="+mn-lt"/>
              </a:rPr>
              <a:t>– Customize a general approach to a particular situation.</a:t>
            </a:r>
            <a:br>
              <a:rPr lang="en-US" sz="1800" dirty="0" smtClean="0">
                <a:latin typeface="+mn-lt"/>
              </a:rPr>
            </a:br>
            <a:r>
              <a:rPr lang="en-US" sz="1800" dirty="0" smtClean="0"/>
              <a:t> </a:t>
            </a:r>
            <a:endParaRPr lang="en-US" sz="1800" dirty="0"/>
          </a:p>
        </p:txBody>
      </p:sp>
      <p:sp>
        <p:nvSpPr>
          <p:cNvPr id="3" name="Title 1"/>
          <p:cNvSpPr txBox="1">
            <a:spLocks/>
          </p:cNvSpPr>
          <p:nvPr/>
        </p:nvSpPr>
        <p:spPr>
          <a:xfrm>
            <a:off x="381000" y="2503714"/>
            <a:ext cx="3606800" cy="3048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r>
              <a:rPr lang="en-US" b="1" dirty="0" smtClean="0">
                <a:solidFill>
                  <a:srgbClr val="A50021"/>
                </a:solidFill>
              </a:rPr>
              <a:t>Primary vs. Secondary Research: </a:t>
            </a:r>
            <a:endParaRPr lang="en-US" b="1" dirty="0">
              <a:solidFill>
                <a:srgbClr val="A50021"/>
              </a:solidFill>
            </a:endParaRPr>
          </a:p>
          <a:p>
            <a:r>
              <a:rPr lang="en-US" b="1" dirty="0" smtClean="0">
                <a:solidFill>
                  <a:srgbClr val="A50021"/>
                </a:solidFill>
              </a:rPr>
              <a:t>Purpose and Sequence</a:t>
            </a:r>
            <a:endParaRPr lang="en-US" b="1" dirty="0">
              <a:solidFill>
                <a:srgbClr val="A50021"/>
              </a:solidFill>
            </a:endParaRPr>
          </a:p>
        </p:txBody>
      </p:sp>
      <p:pic>
        <p:nvPicPr>
          <p:cNvPr id="5122" name="Picture 2" descr="C:\Users\McCall\AppData\Local\Microsoft\Windows\INetCache\IE\YHD01A7A\Wikimedia_Conference_Berlin_-_Developer_meeting_(77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0"/>
            <a:ext cx="3505199" cy="250371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2"/>
          </p:nvPr>
        </p:nvSpPr>
        <p:spPr/>
        <p:txBody>
          <a:bodyPr/>
          <a:lstStyle/>
          <a:p>
            <a:r>
              <a:rPr lang="en-US" dirty="0" smtClean="0"/>
              <a:t>Cust. Discovery via Research</a:t>
            </a:r>
            <a:endParaRPr lang="en-US" dirty="0"/>
          </a:p>
        </p:txBody>
      </p:sp>
      <p:sp>
        <p:nvSpPr>
          <p:cNvPr id="5" name="Slide Number Placeholder 4"/>
          <p:cNvSpPr>
            <a:spLocks noGrp="1"/>
          </p:cNvSpPr>
          <p:nvPr>
            <p:ph type="sldNum" sz="quarter" idx="11"/>
          </p:nvPr>
        </p:nvSpPr>
        <p:spPr/>
        <p:txBody>
          <a:bodyPr/>
          <a:lstStyle/>
          <a:p>
            <a:fld id="{FCA17F28-E4B6-45E7-8894-4405DAD85C9B}" type="slidenum">
              <a:rPr lang="en-US" smtClean="0"/>
              <a:t>3</a:t>
            </a:fld>
            <a:endParaRPr lang="en-US" dirty="0"/>
          </a:p>
        </p:txBody>
      </p:sp>
      <p:sp>
        <p:nvSpPr>
          <p:cNvPr id="6" name="Date Placeholder 5"/>
          <p:cNvSpPr>
            <a:spLocks noGrp="1"/>
          </p:cNvSpPr>
          <p:nvPr>
            <p:ph type="dt" sz="half" idx="10"/>
          </p:nvPr>
        </p:nvSpPr>
        <p:spPr/>
        <p:txBody>
          <a:bodyPr/>
          <a:lstStyle/>
          <a:p>
            <a:r>
              <a:rPr lang="en-US" dirty="0" smtClean="0"/>
              <a:t>1/29/2018</a:t>
            </a:r>
            <a:endParaRPr lang="en-US" dirty="0"/>
          </a:p>
        </p:txBody>
      </p:sp>
      <p:sp>
        <p:nvSpPr>
          <p:cNvPr id="7" name="TextBox 6"/>
          <p:cNvSpPr txBox="1"/>
          <p:nvPr/>
        </p:nvSpPr>
        <p:spPr>
          <a:xfrm>
            <a:off x="7543800" y="255918"/>
            <a:ext cx="1219200" cy="369332"/>
          </a:xfrm>
          <a:prstGeom prst="rect">
            <a:avLst/>
          </a:prstGeom>
          <a:noFill/>
        </p:spPr>
        <p:txBody>
          <a:bodyPr wrap="square" rtlCol="0">
            <a:spAutoFit/>
          </a:bodyPr>
          <a:lstStyle/>
          <a:p>
            <a:r>
              <a:rPr lang="en-US" b="1" dirty="0" smtClean="0">
                <a:solidFill>
                  <a:srgbClr val="A50021"/>
                </a:solidFill>
              </a:rPr>
              <a:t>Recap</a:t>
            </a:r>
            <a:endParaRPr lang="en-US" b="1" dirty="0">
              <a:solidFill>
                <a:srgbClr val="A50021"/>
              </a:solidFill>
            </a:endParaRPr>
          </a:p>
        </p:txBody>
      </p:sp>
    </p:spTree>
    <p:extLst>
      <p:ext uri="{BB962C8B-B14F-4D97-AF65-F5344CB8AC3E}">
        <p14:creationId xmlns:p14="http://schemas.microsoft.com/office/powerpoint/2010/main" val="578496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304800"/>
            <a:ext cx="3581400" cy="411162"/>
          </a:xfrm>
        </p:spPr>
        <p:txBody>
          <a:bodyPr/>
          <a:lstStyle/>
          <a:p>
            <a:r>
              <a:rPr lang="en-US" sz="2000" b="1" dirty="0" smtClean="0">
                <a:solidFill>
                  <a:schemeClr val="tx1"/>
                </a:solidFill>
              </a:rPr>
              <a:t>Market Research</a:t>
            </a:r>
            <a:endParaRPr lang="en-US" sz="2000" b="1" dirty="0">
              <a:solidFill>
                <a:schemeClr val="tx1"/>
              </a:solidFill>
            </a:endParaRPr>
          </a:p>
        </p:txBody>
      </p:sp>
      <p:sp>
        <p:nvSpPr>
          <p:cNvPr id="4" name="Text Placeholder 3"/>
          <p:cNvSpPr>
            <a:spLocks noGrp="1"/>
          </p:cNvSpPr>
          <p:nvPr>
            <p:ph type="body" sz="quarter" idx="3"/>
          </p:nvPr>
        </p:nvSpPr>
        <p:spPr/>
        <p:txBody>
          <a:bodyPr/>
          <a:lstStyle/>
          <a:p>
            <a:r>
              <a:rPr lang="en-US" sz="2000" b="1" dirty="0" smtClean="0">
                <a:solidFill>
                  <a:schemeClr val="tx1"/>
                </a:solidFill>
              </a:rPr>
              <a:t>Consumer Trends</a:t>
            </a:r>
            <a:endParaRPr lang="en-US" sz="2000" b="1" dirty="0">
              <a:solidFill>
                <a:schemeClr val="tx1"/>
              </a:solidFill>
            </a:endParaRPr>
          </a:p>
        </p:txBody>
      </p:sp>
      <p:sp>
        <p:nvSpPr>
          <p:cNvPr id="6" name="Title 5"/>
          <p:cNvSpPr>
            <a:spLocks noGrp="1"/>
          </p:cNvSpPr>
          <p:nvPr>
            <p:ph type="title"/>
          </p:nvPr>
        </p:nvSpPr>
        <p:spPr>
          <a:xfrm>
            <a:off x="5867400" y="422077"/>
            <a:ext cx="2819400" cy="5714999"/>
          </a:xfrm>
        </p:spPr>
        <p:txBody>
          <a:bodyPr/>
          <a:lstStyle/>
          <a:p>
            <a:r>
              <a:rPr lang="en-US" b="1" dirty="0" smtClean="0">
                <a:solidFill>
                  <a:srgbClr val="A50021"/>
                </a:solidFill>
              </a:rPr>
              <a:t>How Big Is the Market?</a:t>
            </a:r>
            <a:endParaRPr lang="en-US" b="1" dirty="0">
              <a:solidFill>
                <a:srgbClr val="A50021"/>
              </a:solidFill>
            </a:endParaRPr>
          </a:p>
        </p:txBody>
      </p:sp>
      <p:sp>
        <p:nvSpPr>
          <p:cNvPr id="7" name="Date Placeholder 6"/>
          <p:cNvSpPr>
            <a:spLocks noGrp="1"/>
          </p:cNvSpPr>
          <p:nvPr>
            <p:ph type="dt" sz="half" idx="10"/>
          </p:nvPr>
        </p:nvSpPr>
        <p:spPr/>
        <p:txBody>
          <a:bodyPr/>
          <a:lstStyle/>
          <a:p>
            <a:r>
              <a:rPr lang="en-US" smtClean="0"/>
              <a:t>1/29/2018</a:t>
            </a:r>
            <a:endParaRPr lang="en-US" dirty="0"/>
          </a:p>
        </p:txBody>
      </p:sp>
      <p:sp>
        <p:nvSpPr>
          <p:cNvPr id="8" name="Slide Number Placeholder 7"/>
          <p:cNvSpPr>
            <a:spLocks noGrp="1"/>
          </p:cNvSpPr>
          <p:nvPr>
            <p:ph type="sldNum" sz="quarter" idx="11"/>
          </p:nvPr>
        </p:nvSpPr>
        <p:spPr/>
        <p:txBody>
          <a:bodyPr/>
          <a:lstStyle/>
          <a:p>
            <a:fld id="{FCA17F28-E4B6-45E7-8894-4405DAD85C9B}" type="slidenum">
              <a:rPr lang="en-US" smtClean="0"/>
              <a:t>4</a:t>
            </a:fld>
            <a:endParaRPr lang="en-US" dirty="0"/>
          </a:p>
        </p:txBody>
      </p:sp>
      <p:sp>
        <p:nvSpPr>
          <p:cNvPr id="9" name="Footer Placeholder 8"/>
          <p:cNvSpPr>
            <a:spLocks noGrp="1"/>
          </p:cNvSpPr>
          <p:nvPr>
            <p:ph type="ftr" sz="quarter" idx="12"/>
          </p:nvPr>
        </p:nvSpPr>
        <p:spPr/>
        <p:txBody>
          <a:bodyPr/>
          <a:lstStyle/>
          <a:p>
            <a:r>
              <a:rPr lang="en-US" smtClean="0"/>
              <a:t>Cust. Discovery via Research</a:t>
            </a:r>
            <a:endParaRPr lang="en-US" dirty="0"/>
          </a:p>
        </p:txBody>
      </p:sp>
      <p:pic>
        <p:nvPicPr>
          <p:cNvPr id="10" name="Content Placeholder 9"/>
          <p:cNvPicPr>
            <a:picLocks noGrp="1" noChangeAspect="1"/>
          </p:cNvPicPr>
          <p:nvPr>
            <p:ph sz="half" idx="2"/>
          </p:nvPr>
        </p:nvPicPr>
        <p:blipFill>
          <a:blip r:embed="rId3"/>
          <a:stretch>
            <a:fillRect/>
          </a:stretch>
        </p:blipFill>
        <p:spPr>
          <a:xfrm>
            <a:off x="381000" y="702809"/>
            <a:ext cx="4419600" cy="2268991"/>
          </a:xfrm>
          <a:prstGeom prst="rect">
            <a:avLst/>
          </a:prstGeom>
        </p:spPr>
      </p:pic>
      <p:sp>
        <p:nvSpPr>
          <p:cNvPr id="11" name="TextBox 10"/>
          <p:cNvSpPr txBox="1"/>
          <p:nvPr/>
        </p:nvSpPr>
        <p:spPr>
          <a:xfrm>
            <a:off x="533400" y="2971800"/>
            <a:ext cx="3810000" cy="261610"/>
          </a:xfrm>
          <a:prstGeom prst="rect">
            <a:avLst/>
          </a:prstGeom>
          <a:noFill/>
        </p:spPr>
        <p:txBody>
          <a:bodyPr wrap="square" rtlCol="0">
            <a:spAutoFit/>
          </a:bodyPr>
          <a:lstStyle/>
          <a:p>
            <a:r>
              <a:rPr lang="en-US" sz="1100" dirty="0" smtClean="0"/>
              <a:t>Source: Do add a credit line here.</a:t>
            </a:r>
            <a:endParaRPr lang="en-US" sz="1100" dirty="0"/>
          </a:p>
        </p:txBody>
      </p:sp>
      <p:sp>
        <p:nvSpPr>
          <p:cNvPr id="12" name="TextBox 11"/>
          <p:cNvSpPr txBox="1"/>
          <p:nvPr/>
        </p:nvSpPr>
        <p:spPr>
          <a:xfrm>
            <a:off x="381000" y="6400800"/>
            <a:ext cx="3810000" cy="261610"/>
          </a:xfrm>
          <a:prstGeom prst="rect">
            <a:avLst/>
          </a:prstGeom>
          <a:noFill/>
        </p:spPr>
        <p:txBody>
          <a:bodyPr wrap="square" rtlCol="0">
            <a:spAutoFit/>
          </a:bodyPr>
          <a:lstStyle/>
          <a:p>
            <a:r>
              <a:rPr lang="en-US" sz="1100" dirty="0" smtClean="0"/>
              <a:t>Source: Do add a credit line here.</a:t>
            </a:r>
            <a:endParaRPr lang="en-US" sz="1100" dirty="0"/>
          </a:p>
        </p:txBody>
      </p:sp>
      <p:pic>
        <p:nvPicPr>
          <p:cNvPr id="13" name="image3.png" title="Points scored"/>
          <p:cNvPicPr>
            <a:picLocks noGrp="1"/>
          </p:cNvPicPr>
          <p:nvPr>
            <p:ph sz="quarter" idx="4"/>
          </p:nvPr>
        </p:nvPicPr>
        <p:blipFill>
          <a:blip r:embed="rId4"/>
          <a:srcRect t="2425" b="-2425"/>
          <a:stretch>
            <a:fillRect/>
          </a:stretch>
        </p:blipFill>
        <p:spPr>
          <a:xfrm>
            <a:off x="457200" y="3990213"/>
            <a:ext cx="4419600" cy="2410587"/>
          </a:xfrm>
          <a:prstGeom prst="rect">
            <a:avLst/>
          </a:prstGeom>
          <a:ln/>
        </p:spPr>
      </p:pic>
      <p:sp>
        <p:nvSpPr>
          <p:cNvPr id="14" name="TextBox 13"/>
          <p:cNvSpPr txBox="1"/>
          <p:nvPr/>
        </p:nvSpPr>
        <p:spPr>
          <a:xfrm>
            <a:off x="7543800" y="255918"/>
            <a:ext cx="1219200" cy="369332"/>
          </a:xfrm>
          <a:prstGeom prst="rect">
            <a:avLst/>
          </a:prstGeom>
          <a:noFill/>
        </p:spPr>
        <p:txBody>
          <a:bodyPr wrap="square" rtlCol="0">
            <a:spAutoFit/>
          </a:bodyPr>
          <a:lstStyle/>
          <a:p>
            <a:r>
              <a:rPr lang="en-US" b="1" dirty="0" smtClean="0">
                <a:solidFill>
                  <a:srgbClr val="A50021"/>
                </a:solidFill>
              </a:rPr>
              <a:t>Recap</a:t>
            </a:r>
            <a:endParaRPr lang="en-US" b="1" dirty="0">
              <a:solidFill>
                <a:srgbClr val="A50021"/>
              </a:solidFill>
            </a:endParaRPr>
          </a:p>
        </p:txBody>
      </p:sp>
    </p:spTree>
    <p:extLst>
      <p:ext uri="{BB962C8B-B14F-4D97-AF65-F5344CB8AC3E}">
        <p14:creationId xmlns:p14="http://schemas.microsoft.com/office/powerpoint/2010/main" val="1061820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88" t="4262" r="1611" b="4485"/>
          <a:stretch/>
        </p:blipFill>
        <p:spPr bwMode="auto">
          <a:xfrm>
            <a:off x="-990" y="0"/>
            <a:ext cx="8915400" cy="690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29400" y="2057400"/>
            <a:ext cx="1905000" cy="1200329"/>
          </a:xfrm>
          <a:prstGeom prst="rect">
            <a:avLst/>
          </a:prstGeom>
          <a:solidFill>
            <a:srgbClr val="FFFF00"/>
          </a:solidFill>
        </p:spPr>
        <p:txBody>
          <a:bodyPr wrap="square" rtlCol="0">
            <a:spAutoFit/>
          </a:bodyPr>
          <a:lstStyle/>
          <a:p>
            <a:r>
              <a:rPr lang="en-US" b="1" dirty="0" smtClean="0">
                <a:solidFill>
                  <a:srgbClr val="A50021"/>
                </a:solidFill>
              </a:rPr>
              <a:t>Secondary Research Tools: How to introduce new products</a:t>
            </a:r>
            <a:endParaRPr lang="en-US" b="1" dirty="0">
              <a:solidFill>
                <a:srgbClr val="A50021"/>
              </a:solidFill>
            </a:endParaRPr>
          </a:p>
        </p:txBody>
      </p:sp>
      <p:sp>
        <p:nvSpPr>
          <p:cNvPr id="4" name="Footer Placeholder 3"/>
          <p:cNvSpPr>
            <a:spLocks noGrp="1"/>
          </p:cNvSpPr>
          <p:nvPr>
            <p:ph type="ftr" sz="quarter" idx="12"/>
          </p:nvPr>
        </p:nvSpPr>
        <p:spPr/>
        <p:txBody>
          <a:bodyPr/>
          <a:lstStyle/>
          <a:p>
            <a:r>
              <a:rPr lang="en-US" dirty="0" smtClean="0"/>
              <a:t>Cust. Discovery via Research</a:t>
            </a:r>
            <a:endParaRPr lang="en-US" dirty="0"/>
          </a:p>
        </p:txBody>
      </p:sp>
      <p:sp>
        <p:nvSpPr>
          <p:cNvPr id="6" name="Slide Number Placeholder 5"/>
          <p:cNvSpPr>
            <a:spLocks noGrp="1"/>
          </p:cNvSpPr>
          <p:nvPr>
            <p:ph type="sldNum" sz="quarter" idx="11"/>
          </p:nvPr>
        </p:nvSpPr>
        <p:spPr/>
        <p:txBody>
          <a:bodyPr/>
          <a:lstStyle/>
          <a:p>
            <a:fld id="{FCA17F28-E4B6-45E7-8894-4405DAD85C9B}" type="slidenum">
              <a:rPr lang="en-US" smtClean="0"/>
              <a:t>5</a:t>
            </a:fld>
            <a:endParaRPr lang="en-US" dirty="0"/>
          </a:p>
        </p:txBody>
      </p:sp>
      <p:sp>
        <p:nvSpPr>
          <p:cNvPr id="7" name="Date Placeholder 6"/>
          <p:cNvSpPr>
            <a:spLocks noGrp="1"/>
          </p:cNvSpPr>
          <p:nvPr>
            <p:ph type="dt" sz="half" idx="10"/>
          </p:nvPr>
        </p:nvSpPr>
        <p:spPr/>
        <p:txBody>
          <a:bodyPr/>
          <a:lstStyle/>
          <a:p>
            <a:r>
              <a:rPr lang="en-US" dirty="0" smtClean="0"/>
              <a:t>1/29/2018</a:t>
            </a:r>
            <a:endParaRPr lang="en-US" dirty="0"/>
          </a:p>
        </p:txBody>
      </p:sp>
    </p:spTree>
    <p:extLst>
      <p:ext uri="{BB962C8B-B14F-4D97-AF65-F5344CB8AC3E}">
        <p14:creationId xmlns:p14="http://schemas.microsoft.com/office/powerpoint/2010/main" val="3010613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1" t="3904" r="1546" b="22250"/>
          <a:stretch/>
        </p:blipFill>
        <p:spPr bwMode="auto">
          <a:xfrm>
            <a:off x="1" y="344383"/>
            <a:ext cx="8915399" cy="558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47560" y="2395879"/>
            <a:ext cx="1447800" cy="1477328"/>
          </a:xfrm>
          <a:prstGeom prst="rect">
            <a:avLst/>
          </a:prstGeom>
          <a:solidFill>
            <a:srgbClr val="FFFF00"/>
          </a:solidFill>
        </p:spPr>
        <p:txBody>
          <a:bodyPr wrap="square" rtlCol="0">
            <a:spAutoFit/>
          </a:bodyPr>
          <a:lstStyle/>
          <a:p>
            <a:r>
              <a:rPr lang="en-US" b="1" dirty="0" smtClean="0">
                <a:solidFill>
                  <a:srgbClr val="A50021"/>
                </a:solidFill>
              </a:rPr>
              <a:t>Primary Research Tools: ex., Customer Surveys</a:t>
            </a:r>
            <a:endParaRPr lang="en-US" b="1" dirty="0">
              <a:solidFill>
                <a:srgbClr val="A50021"/>
              </a:solidFill>
            </a:endParaRPr>
          </a:p>
        </p:txBody>
      </p:sp>
      <p:sp>
        <p:nvSpPr>
          <p:cNvPr id="4" name="Footer Placeholder 3"/>
          <p:cNvSpPr>
            <a:spLocks noGrp="1"/>
          </p:cNvSpPr>
          <p:nvPr>
            <p:ph type="ftr" sz="quarter" idx="12"/>
          </p:nvPr>
        </p:nvSpPr>
        <p:spPr/>
        <p:txBody>
          <a:bodyPr/>
          <a:lstStyle/>
          <a:p>
            <a:r>
              <a:rPr lang="en-US" dirty="0" smtClean="0"/>
              <a:t>Cust. Discovery via Research</a:t>
            </a:r>
            <a:endParaRPr lang="en-US" dirty="0"/>
          </a:p>
        </p:txBody>
      </p:sp>
      <p:sp>
        <p:nvSpPr>
          <p:cNvPr id="5" name="Slide Number Placeholder 4"/>
          <p:cNvSpPr>
            <a:spLocks noGrp="1"/>
          </p:cNvSpPr>
          <p:nvPr>
            <p:ph type="sldNum" sz="quarter" idx="11"/>
          </p:nvPr>
        </p:nvSpPr>
        <p:spPr/>
        <p:txBody>
          <a:bodyPr/>
          <a:lstStyle/>
          <a:p>
            <a:fld id="{FCA17F28-E4B6-45E7-8894-4405DAD85C9B}" type="slidenum">
              <a:rPr lang="en-US" smtClean="0"/>
              <a:t>6</a:t>
            </a:fld>
            <a:endParaRPr lang="en-US" dirty="0"/>
          </a:p>
        </p:txBody>
      </p:sp>
      <p:sp>
        <p:nvSpPr>
          <p:cNvPr id="6" name="Date Placeholder 5"/>
          <p:cNvSpPr>
            <a:spLocks noGrp="1"/>
          </p:cNvSpPr>
          <p:nvPr>
            <p:ph type="dt" sz="half" idx="10"/>
          </p:nvPr>
        </p:nvSpPr>
        <p:spPr/>
        <p:txBody>
          <a:bodyPr/>
          <a:lstStyle/>
          <a:p>
            <a:r>
              <a:rPr lang="en-US" dirty="0" smtClean="0"/>
              <a:t>1/29/2018</a:t>
            </a:r>
            <a:endParaRPr lang="en-US" dirty="0"/>
          </a:p>
        </p:txBody>
      </p:sp>
    </p:spTree>
    <p:extLst>
      <p:ext uri="{BB962C8B-B14F-4D97-AF65-F5344CB8AC3E}">
        <p14:creationId xmlns:p14="http://schemas.microsoft.com/office/powerpoint/2010/main" val="887607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698"/>
          <a:stretch/>
        </p:blipFill>
        <p:spPr bwMode="auto">
          <a:xfrm>
            <a:off x="30678" y="33025"/>
            <a:ext cx="8858902" cy="682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0" y="2362200"/>
            <a:ext cx="1447800" cy="1754326"/>
          </a:xfrm>
          <a:prstGeom prst="rect">
            <a:avLst/>
          </a:prstGeom>
          <a:solidFill>
            <a:srgbClr val="FFFF00"/>
          </a:solidFill>
        </p:spPr>
        <p:txBody>
          <a:bodyPr wrap="square" rtlCol="0">
            <a:spAutoFit/>
          </a:bodyPr>
          <a:lstStyle/>
          <a:p>
            <a:r>
              <a:rPr lang="en-US" b="1" dirty="0" smtClean="0">
                <a:solidFill>
                  <a:srgbClr val="A50021"/>
                </a:solidFill>
              </a:rPr>
              <a:t>Primary Research Tools: ex., Talking and Listening to Customers</a:t>
            </a:r>
            <a:endParaRPr lang="en-US" b="1" dirty="0">
              <a:solidFill>
                <a:srgbClr val="A50021"/>
              </a:solidFill>
            </a:endParaRPr>
          </a:p>
        </p:txBody>
      </p:sp>
      <p:sp>
        <p:nvSpPr>
          <p:cNvPr id="5" name="Footer Placeholder 4"/>
          <p:cNvSpPr>
            <a:spLocks noGrp="1"/>
          </p:cNvSpPr>
          <p:nvPr>
            <p:ph type="ftr" sz="quarter" idx="12"/>
          </p:nvPr>
        </p:nvSpPr>
        <p:spPr/>
        <p:txBody>
          <a:bodyPr/>
          <a:lstStyle/>
          <a:p>
            <a:r>
              <a:rPr lang="en-US" dirty="0" smtClean="0"/>
              <a:t>Cust. Discovery via Research</a:t>
            </a:r>
            <a:endParaRPr lang="en-US" dirty="0"/>
          </a:p>
        </p:txBody>
      </p:sp>
      <p:sp>
        <p:nvSpPr>
          <p:cNvPr id="6" name="Slide Number Placeholder 5"/>
          <p:cNvSpPr>
            <a:spLocks noGrp="1"/>
          </p:cNvSpPr>
          <p:nvPr>
            <p:ph type="sldNum" sz="quarter" idx="11"/>
          </p:nvPr>
        </p:nvSpPr>
        <p:spPr/>
        <p:txBody>
          <a:bodyPr/>
          <a:lstStyle/>
          <a:p>
            <a:fld id="{FCA17F28-E4B6-45E7-8894-4405DAD85C9B}" type="slidenum">
              <a:rPr lang="en-US" smtClean="0"/>
              <a:t>7</a:t>
            </a:fld>
            <a:endParaRPr lang="en-US" dirty="0"/>
          </a:p>
        </p:txBody>
      </p:sp>
      <p:sp>
        <p:nvSpPr>
          <p:cNvPr id="7" name="Date Placeholder 6"/>
          <p:cNvSpPr>
            <a:spLocks noGrp="1"/>
          </p:cNvSpPr>
          <p:nvPr>
            <p:ph type="dt" sz="half" idx="10"/>
          </p:nvPr>
        </p:nvSpPr>
        <p:spPr/>
        <p:txBody>
          <a:bodyPr/>
          <a:lstStyle/>
          <a:p>
            <a:r>
              <a:rPr lang="en-US" dirty="0" smtClean="0"/>
              <a:t>1/29/2018</a:t>
            </a:r>
            <a:endParaRPr lang="en-US" dirty="0"/>
          </a:p>
        </p:txBody>
      </p:sp>
    </p:spTree>
    <p:extLst>
      <p:ext uri="{BB962C8B-B14F-4D97-AF65-F5344CB8AC3E}">
        <p14:creationId xmlns:p14="http://schemas.microsoft.com/office/powerpoint/2010/main" val="327453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5">
                    <a:lumMod val="75000"/>
                  </a:schemeClr>
                </a:solidFill>
              </a:rPr>
              <a:t>Value: Active Listening</a:t>
            </a:r>
            <a:endParaRPr lang="en-US" sz="3600" b="1" dirty="0">
              <a:solidFill>
                <a:schemeClr val="accent5">
                  <a:lumMod val="75000"/>
                </a:schemeClr>
              </a:solidFill>
            </a:endParaRPr>
          </a:p>
        </p:txBody>
      </p:sp>
      <p:sp>
        <p:nvSpPr>
          <p:cNvPr id="4" name="Text Placeholder 3"/>
          <p:cNvSpPr>
            <a:spLocks noGrp="1"/>
          </p:cNvSpPr>
          <p:nvPr>
            <p:ph type="body" sz="half" idx="2"/>
          </p:nvPr>
        </p:nvSpPr>
        <p:spPr>
          <a:xfrm>
            <a:off x="841625" y="2667000"/>
            <a:ext cx="2609349" cy="2590800"/>
          </a:xfrm>
        </p:spPr>
        <p:txBody>
          <a:bodyPr>
            <a:normAutofit/>
          </a:bodyPr>
          <a:lstStyle/>
          <a:p>
            <a:r>
              <a:rPr lang="en-US" sz="2400" b="1" dirty="0" smtClean="0">
                <a:solidFill>
                  <a:srgbClr val="C00000"/>
                </a:solidFill>
              </a:rPr>
              <a:t>Person talking </a:t>
            </a:r>
            <a:r>
              <a:rPr lang="en-US" sz="2400" dirty="0" smtClean="0"/>
              <a:t>heard, understood</a:t>
            </a:r>
          </a:p>
          <a:p>
            <a:endParaRPr lang="en-US" sz="2400" dirty="0" smtClean="0"/>
          </a:p>
          <a:p>
            <a:r>
              <a:rPr lang="en-US" sz="2400" b="1" dirty="0" smtClean="0">
                <a:solidFill>
                  <a:srgbClr val="C00000"/>
                </a:solidFill>
              </a:rPr>
              <a:t>Person listening </a:t>
            </a:r>
            <a:r>
              <a:rPr lang="en-US" sz="2400" dirty="0" smtClean="0"/>
              <a:t>accurate information</a:t>
            </a:r>
            <a:endParaRPr lang="en-US" sz="2400" dirty="0"/>
          </a:p>
        </p:txBody>
      </p:sp>
      <p:sp>
        <p:nvSpPr>
          <p:cNvPr id="8" name="Slide Number Placeholder 7"/>
          <p:cNvSpPr>
            <a:spLocks noGrp="1"/>
          </p:cNvSpPr>
          <p:nvPr>
            <p:ph type="sldNum" sz="quarter" idx="12"/>
          </p:nvPr>
        </p:nvSpPr>
        <p:spPr/>
        <p:txBody>
          <a:bodyPr/>
          <a:lstStyle/>
          <a:p>
            <a:fld id="{0FF54DE5-C571-48E8-A5BC-B369434E2F44}" type="slidenum">
              <a:rPr lang="en-US" smtClean="0"/>
              <a:t>8</a:t>
            </a:fld>
            <a:endParaRPr lang="en-US" dirty="0"/>
          </a:p>
        </p:txBody>
      </p:sp>
      <p:pic>
        <p:nvPicPr>
          <p:cNvPr id="11" name="Picture 2" descr="C:\Users\McCall\AppData\Local\Microsoft\Windows\INetCache\IE\XDL5O7YG\Vishnu_Vardhan_in_conversation_with_Iolanda_Pensa_regarding_Wikimedia_India,_GLAM_initiatives_at_WikiSym,_Hong_Ko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351" y="1419726"/>
            <a:ext cx="4409573" cy="440957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85800" y="1143000"/>
            <a:ext cx="2921000" cy="1343526"/>
          </a:xfrm>
          <a:prstGeom prst="rect">
            <a:avLst/>
          </a:prstGeom>
        </p:spPr>
        <p:txBody>
          <a:bodyPr vert="horz" lIns="91440" tIns="45720" rIns="91440" bIns="45720" rtlCol="0" anchor="ctr">
            <a:normAutofit lnSpcReduction="100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r>
              <a:rPr lang="en-US" dirty="0" smtClean="0">
                <a:solidFill>
                  <a:srgbClr val="A50021"/>
                </a:solidFill>
              </a:rPr>
              <a:t>Customer Interviews</a:t>
            </a:r>
          </a:p>
          <a:p>
            <a:r>
              <a:rPr lang="en-US" b="1" dirty="0" smtClean="0">
                <a:solidFill>
                  <a:srgbClr val="A50021"/>
                </a:solidFill>
              </a:rPr>
              <a:t>Active Listening:</a:t>
            </a:r>
            <a:endParaRPr lang="en-US" b="1" dirty="0">
              <a:solidFill>
                <a:srgbClr val="A50021"/>
              </a:solidFill>
            </a:endParaRPr>
          </a:p>
        </p:txBody>
      </p:sp>
      <p:sp>
        <p:nvSpPr>
          <p:cNvPr id="5" name="Date Placeholder 4"/>
          <p:cNvSpPr>
            <a:spLocks noGrp="1"/>
          </p:cNvSpPr>
          <p:nvPr>
            <p:ph type="dt" sz="half" idx="10"/>
          </p:nvPr>
        </p:nvSpPr>
        <p:spPr/>
        <p:txBody>
          <a:bodyPr/>
          <a:lstStyle/>
          <a:p>
            <a:r>
              <a:rPr lang="en-US" dirty="0" smtClean="0"/>
              <a:t>1/29/2018</a:t>
            </a:r>
            <a:endParaRPr lang="en-US" dirty="0"/>
          </a:p>
        </p:txBody>
      </p:sp>
      <p:sp>
        <p:nvSpPr>
          <p:cNvPr id="12" name="Footer Placeholder 2"/>
          <p:cNvSpPr txBox="1">
            <a:spLocks/>
          </p:cNvSpPr>
          <p:nvPr/>
        </p:nvSpPr>
        <p:spPr>
          <a:xfrm>
            <a:off x="4572000" y="6317673"/>
            <a:ext cx="2820987" cy="152400"/>
          </a:xfrm>
          <a:prstGeom prst="rect">
            <a:avLst/>
          </a:prstGeom>
        </p:spPr>
        <p:txBody>
          <a:bodyPr vert="horz" lIns="91440" tIns="45720" rIns="91440" bIns="45720" rtlCol="0" anchor="b"/>
          <a:lstStyle>
            <a:defPPr>
              <a:defRPr lang="en-US"/>
            </a:defPPr>
            <a:lvl1pPr marL="0" algn="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Cust. Discovery via Research</a:t>
            </a:r>
            <a:endParaRPr lang="en-US" dirty="0"/>
          </a:p>
        </p:txBody>
      </p:sp>
    </p:spTree>
    <p:extLst>
      <p:ext uri="{BB962C8B-B14F-4D97-AF65-F5344CB8AC3E}">
        <p14:creationId xmlns:p14="http://schemas.microsoft.com/office/powerpoint/2010/main" val="129059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5">
                    <a:lumMod val="75000"/>
                  </a:schemeClr>
                </a:solidFill>
              </a:rPr>
              <a:t>Helpful in the Workplace</a:t>
            </a:r>
            <a:endParaRPr lang="en-US" sz="3600" b="1" dirty="0">
              <a:solidFill>
                <a:schemeClr val="accent5">
                  <a:lumMod val="75000"/>
                </a:schemeClr>
              </a:solidFill>
            </a:endParaRPr>
          </a:p>
        </p:txBody>
      </p:sp>
      <p:sp>
        <p:nvSpPr>
          <p:cNvPr id="4" name="Content Placeholder 3"/>
          <p:cNvSpPr>
            <a:spLocks noGrp="1"/>
          </p:cNvSpPr>
          <p:nvPr>
            <p:ph sz="half" idx="2"/>
          </p:nvPr>
        </p:nvSpPr>
        <p:spPr>
          <a:xfrm>
            <a:off x="605500" y="2715126"/>
            <a:ext cx="3081599" cy="3347035"/>
          </a:xfrm>
        </p:spPr>
        <p:txBody>
          <a:bodyPr>
            <a:noAutofit/>
          </a:bodyPr>
          <a:lstStyle/>
          <a:p>
            <a:pPr marL="45720" indent="0" algn="r">
              <a:buClr>
                <a:schemeClr val="accent5">
                  <a:lumMod val="75000"/>
                </a:schemeClr>
              </a:buClr>
              <a:buNone/>
            </a:pPr>
            <a:r>
              <a:rPr lang="en-US" sz="2400" dirty="0" smtClean="0">
                <a:solidFill>
                  <a:schemeClr val="tx1"/>
                </a:solidFill>
              </a:rPr>
              <a:t>Fewer errors</a:t>
            </a:r>
          </a:p>
          <a:p>
            <a:pPr marL="45720" indent="0" algn="r">
              <a:buClr>
                <a:schemeClr val="accent5">
                  <a:lumMod val="75000"/>
                </a:schemeClr>
              </a:buClr>
              <a:buNone/>
            </a:pPr>
            <a:r>
              <a:rPr lang="en-US" sz="2400" dirty="0" smtClean="0">
                <a:solidFill>
                  <a:schemeClr val="tx1"/>
                </a:solidFill>
              </a:rPr>
              <a:t>Less wasted time</a:t>
            </a:r>
          </a:p>
          <a:p>
            <a:pPr marL="45720" indent="0" algn="r">
              <a:buClr>
                <a:schemeClr val="accent5">
                  <a:lumMod val="75000"/>
                </a:schemeClr>
              </a:buClr>
              <a:buNone/>
            </a:pPr>
            <a:r>
              <a:rPr lang="en-US" sz="2400" dirty="0" smtClean="0">
                <a:solidFill>
                  <a:schemeClr val="tx1"/>
                </a:solidFill>
              </a:rPr>
              <a:t>Enhanced problem solving</a:t>
            </a:r>
          </a:p>
          <a:p>
            <a:pPr marL="45720" indent="0" algn="r">
              <a:buClr>
                <a:schemeClr val="accent5">
                  <a:lumMod val="75000"/>
                </a:schemeClr>
              </a:buClr>
              <a:buNone/>
            </a:pPr>
            <a:r>
              <a:rPr lang="en-US" sz="2400" dirty="0" smtClean="0">
                <a:solidFill>
                  <a:schemeClr val="tx1"/>
                </a:solidFill>
              </a:rPr>
              <a:t>Customer needs/interests understood better</a:t>
            </a:r>
            <a:endParaRPr lang="en-US" sz="2400" dirty="0">
              <a:solidFill>
                <a:schemeClr val="tx1"/>
              </a:solidFill>
            </a:endParaRPr>
          </a:p>
        </p:txBody>
      </p:sp>
      <p:sp>
        <p:nvSpPr>
          <p:cNvPr id="9" name="Slide Number Placeholder 8"/>
          <p:cNvSpPr>
            <a:spLocks noGrp="1"/>
          </p:cNvSpPr>
          <p:nvPr>
            <p:ph type="sldNum" sz="quarter" idx="12"/>
          </p:nvPr>
        </p:nvSpPr>
        <p:spPr/>
        <p:txBody>
          <a:bodyPr/>
          <a:lstStyle/>
          <a:p>
            <a:fld id="{0FF54DE5-C571-48E8-A5BC-B369434E2F44}" type="slidenum">
              <a:rPr lang="en-US" smtClean="0"/>
              <a:t>9</a:t>
            </a:fld>
            <a:endParaRPr lang="en-US" dirty="0"/>
          </a:p>
        </p:txBody>
      </p:sp>
      <p:pic>
        <p:nvPicPr>
          <p:cNvPr id="12" name="Picture 3" descr="C:\Users\McCall\AppData\Local\Microsoft\Windows\INetCache\IE\YHD01A7A\Convers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251" y="1640975"/>
            <a:ext cx="4449418" cy="4170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762000" y="1371600"/>
            <a:ext cx="2921000" cy="1343526"/>
          </a:xfrm>
          <a:prstGeom prst="rect">
            <a:avLst/>
          </a:prstGeom>
        </p:spPr>
        <p:txBody>
          <a:bodyPr vert="horz" lIns="91440" tIns="45720" rIns="91440" bIns="45720" rtlCol="0" anchor="ctr">
            <a:normAutofit fontScale="925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r>
              <a:rPr lang="en-US" dirty="0" smtClean="0">
                <a:solidFill>
                  <a:srgbClr val="A50021"/>
                </a:solidFill>
              </a:rPr>
              <a:t>Customer Inteviews</a:t>
            </a:r>
          </a:p>
          <a:p>
            <a:r>
              <a:rPr lang="en-US" sz="3000" b="1" dirty="0" smtClean="0">
                <a:solidFill>
                  <a:srgbClr val="A50021"/>
                </a:solidFill>
              </a:rPr>
              <a:t>Active Listening:</a:t>
            </a:r>
          </a:p>
          <a:p>
            <a:r>
              <a:rPr lang="en-US" sz="3000" b="1" dirty="0" smtClean="0">
                <a:solidFill>
                  <a:srgbClr val="A50021"/>
                </a:solidFill>
              </a:rPr>
              <a:t>Value</a:t>
            </a:r>
            <a:endParaRPr lang="en-US" sz="3000" b="1" dirty="0">
              <a:solidFill>
                <a:srgbClr val="A50021"/>
              </a:solidFill>
            </a:endParaRPr>
          </a:p>
        </p:txBody>
      </p:sp>
      <p:sp>
        <p:nvSpPr>
          <p:cNvPr id="3" name="Footer Placeholder 2"/>
          <p:cNvSpPr>
            <a:spLocks noGrp="1"/>
          </p:cNvSpPr>
          <p:nvPr>
            <p:ph type="ftr" sz="quarter" idx="12"/>
          </p:nvPr>
        </p:nvSpPr>
        <p:spPr>
          <a:xfrm>
            <a:off x="4715466" y="6324600"/>
            <a:ext cx="2820987" cy="152400"/>
          </a:xfrm>
        </p:spPr>
        <p:txBody>
          <a:bodyPr/>
          <a:lstStyle/>
          <a:p>
            <a:r>
              <a:rPr lang="en-US" dirty="0" smtClean="0"/>
              <a:t>Cust. Discovery via Research</a:t>
            </a:r>
            <a:endParaRPr lang="en-US" dirty="0"/>
          </a:p>
        </p:txBody>
      </p:sp>
      <p:sp>
        <p:nvSpPr>
          <p:cNvPr id="5" name="Date Placeholder 4"/>
          <p:cNvSpPr>
            <a:spLocks noGrp="1"/>
          </p:cNvSpPr>
          <p:nvPr>
            <p:ph type="dt" sz="half" idx="10"/>
          </p:nvPr>
        </p:nvSpPr>
        <p:spPr/>
        <p:txBody>
          <a:bodyPr/>
          <a:lstStyle/>
          <a:p>
            <a:r>
              <a:rPr lang="en-US" dirty="0" smtClean="0"/>
              <a:t>1/29/2018</a:t>
            </a:r>
            <a:endParaRPr lang="en-US" dirty="0"/>
          </a:p>
        </p:txBody>
      </p:sp>
    </p:spTree>
    <p:extLst>
      <p:ext uri="{BB962C8B-B14F-4D97-AF65-F5344CB8AC3E}">
        <p14:creationId xmlns:p14="http://schemas.microsoft.com/office/powerpoint/2010/main" val="75295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194</TotalTime>
  <Words>1785</Words>
  <Application>Microsoft Office PowerPoint</Application>
  <PresentationFormat>On-screen Show (4:3)</PresentationFormat>
  <Paragraphs>176</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Composite</vt:lpstr>
      <vt:lpstr>New Product Development: Research Tips &amp;   Active Listening</vt:lpstr>
      <vt:lpstr>Why do we research?</vt:lpstr>
      <vt:lpstr>1. Secondary Research: – Others have done it (already published research). – Learn from what others have done.  2. Primary Research:  – You do it.  – Customize a general approach to a particular situation.  </vt:lpstr>
      <vt:lpstr>How Big Is the Market?</vt:lpstr>
      <vt:lpstr>PowerPoint Presentation</vt:lpstr>
      <vt:lpstr>PowerPoint Presentation</vt:lpstr>
      <vt:lpstr>PowerPoint Presentation</vt:lpstr>
      <vt:lpstr>Value: Active Listening</vt:lpstr>
      <vt:lpstr>Helpful in the Workplace</vt:lpstr>
      <vt:lpstr>PowerPoint Presentation</vt:lpstr>
      <vt:lpstr>Active Listening: How To’s</vt:lpstr>
      <vt:lpstr>PowerPoint Presentation</vt:lpstr>
      <vt:lpstr>New Project? Have a  Research Plan that includes talking with customers.</vt:lpstr>
      <vt:lpstr>References</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Product Development: Primary &amp; Secondary Research Tips</dc:title>
  <dc:creator>McCall</dc:creator>
  <cp:lastModifiedBy>McCall</cp:lastModifiedBy>
  <cp:revision>21</cp:revision>
  <cp:lastPrinted>2017-02-05T19:30:44Z</cp:lastPrinted>
  <dcterms:created xsi:type="dcterms:W3CDTF">2017-01-29T02:07:23Z</dcterms:created>
  <dcterms:modified xsi:type="dcterms:W3CDTF">2019-05-06T21:52:20Z</dcterms:modified>
</cp:coreProperties>
</file>